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9" r:id="rId3"/>
    <p:sldId id="260" r:id="rId4"/>
    <p:sldId id="263" r:id="rId5"/>
    <p:sldId id="261" r:id="rId6"/>
    <p:sldId id="262" r:id="rId7"/>
    <p:sldId id="264" r:id="rId8"/>
    <p:sldId id="268" r:id="rId9"/>
    <p:sldId id="269" r:id="rId10"/>
    <p:sldId id="267" r:id="rId11"/>
    <p:sldId id="265" r:id="rId12"/>
    <p:sldId id="28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8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45" autoAdjust="0"/>
    <p:restoredTop sz="96187" autoAdjust="0"/>
  </p:normalViewPr>
  <p:slideViewPr>
    <p:cSldViewPr snapToGrid="0" showGuides="1">
      <p:cViewPr varScale="1">
        <p:scale>
          <a:sx n="66" d="100"/>
          <a:sy n="66" d="100"/>
        </p:scale>
        <p:origin x="38" y="39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31.03.2023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3/31/2023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"/>
              <a:t>Textmasterformat bearbeiten</a:t>
            </a:r>
          </a:p>
          <a:p>
            <a:pPr lvl="1"/>
            <a:r>
              <a:rPr lang="ar"/>
              <a:t>زويت ابيني</a:t>
            </a:r>
          </a:p>
          <a:p>
            <a:pPr lvl="2"/>
            <a:r>
              <a:rPr lang="ar"/>
              <a:t>دريت إبيني</a:t>
            </a:r>
          </a:p>
          <a:p>
            <a:pPr lvl="3"/>
            <a:r>
              <a:rPr lang="ar"/>
              <a:t>فيرتي إبيني</a:t>
            </a:r>
          </a:p>
          <a:p>
            <a:pPr lvl="4"/>
            <a:r>
              <a:rPr lang="ar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40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879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2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B.1.3 – DELIVERED ELECTRICAL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496000" y="6588000"/>
            <a:ext cx="615462" cy="28800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469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a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ب 1.3 - الطلب على الطاقة الكهربائية المسلمة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200" dirty="0"/>
              <a:t>وحدة التدريب 3 </a:t>
            </a:r>
            <a:br>
              <a:rPr lang="it-IT" sz="1200" dirty="0"/>
            </a:br>
            <a:r>
              <a:rPr lang="ar" sz="1200" dirty="0"/>
              <a:t>معايير تقييم SBTOOL - مقياس البناء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نظام تدريب المدن المتوسطة المستدامة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9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7" Type="http://schemas.openxmlformats.org/officeDocument/2006/relationships/image" Target="../media/image1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7" Type="http://schemas.openxmlformats.org/officeDocument/2006/relationships/image" Target="../media/image24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1.png"/><Relationship Id="rId10" Type="http://schemas.openxmlformats.org/officeDocument/2006/relationships/image" Target="../media/image28.jpe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3062131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ar" sz="3600" dirty="0">
                <a:solidFill>
                  <a:srgbClr val="0070C0"/>
                </a:solidFill>
              </a:rPr>
              <a:t>وحدة التدريب 3</a:t>
            </a:r>
            <a:endParaRPr lang="ar-JO" sz="3600" dirty="0">
              <a:solidFill>
                <a:srgbClr val="0070C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ar" sz="3600" dirty="0"/>
              <a:t>حساب التقييم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ar-JO" sz="3600" dirty="0"/>
              <a:t>لم</a:t>
            </a:r>
            <a:r>
              <a:rPr lang="ar" sz="3600" dirty="0"/>
              <a:t>عايير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ar-JO" sz="3600" dirty="0"/>
              <a:t>أداة البناء المستدام – معيار البناء</a:t>
            </a:r>
            <a:endParaRPr lang="ar" sz="3600" dirty="0"/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A60B203B-7D80-28D2-9880-8E8F6EF47A9C}"/>
              </a:ext>
            </a:extLst>
          </p:cNvPr>
          <p:cNvSpPr txBox="1">
            <a:spLocks/>
          </p:cNvSpPr>
          <p:nvPr/>
        </p:nvSpPr>
        <p:spPr>
          <a:xfrm>
            <a:off x="363682" y="5981948"/>
            <a:ext cx="5354212" cy="49987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Arial" panose="020B0604020202020204" pitchFamily="34" charset="0"/>
              <a:buNone/>
            </a:pPr>
            <a:r>
              <a:rPr lang="ar-JO" sz="1800" dirty="0"/>
              <a:t>حزمة العمل رقم 5: نشاط 5.1:نظام تدريب المدن المتوسطية المستدامة </a:t>
            </a:r>
            <a:endParaRPr lang="ar" sz="18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41035" y="835051"/>
            <a:ext cx="2926389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1530630"/>
            <a:ext cx="8752439" cy="24742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200" b="1" dirty="0"/>
              <a:t>مراقبة استخدام </a:t>
            </a:r>
            <a:r>
              <a:rPr lang="ar" sz="2200" dirty="0"/>
              <a:t>الكهرباء </a:t>
            </a:r>
            <a:r>
              <a:rPr lang="ar" sz="2200" b="1" dirty="0"/>
              <a:t>الفعلي </a:t>
            </a:r>
            <a:r>
              <a:rPr lang="ar" sz="2200" dirty="0"/>
              <a:t>للمبنى . إذا كان متاحًا ، يمكن لـ BEMS أو BMS توفير بيانات قيمة مع تفصيل لاستخدام الكهرباء الفعلي للتركيبات الفنية المختلفة.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1600" dirty="0"/>
              <a:t>نظام إدارة الطاقة في المباني ( </a:t>
            </a:r>
            <a:r>
              <a:rPr lang="ar" sz="1600" b="1" dirty="0"/>
              <a:t>BEMS </a:t>
            </a:r>
            <a:r>
              <a:rPr lang="ar" sz="1600" dirty="0"/>
              <a:t>) ويراقب استخدام الطاقة في التركيبات الفنية المختلفة للتدفئة والتبريد والتهوية والإضاءة وأحمال التوصيل </a:t>
            </a:r>
            <a:r>
              <a:rPr lang="ar" sz="1600" dirty="0" err="1"/>
              <a:t>وما إلى ذلك </a:t>
            </a:r>
            <a:r>
              <a:rPr lang="ar" sz="1600" dirty="0"/>
              <a:t>، والظروف البيئية الداخلية .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1600" dirty="0"/>
              <a:t>قد يتضمن نظام إدارة المباني ( </a:t>
            </a:r>
            <a:r>
              <a:rPr lang="ar" sz="1600" b="1" dirty="0"/>
              <a:t>BMS </a:t>
            </a:r>
            <a:r>
              <a:rPr lang="ar" sz="1600" dirty="0"/>
              <a:t>) بالإضافة إلى ذلك وظائف أخرى (مثل السلامة ، والوصول ، والمصاعد ، والأمن من الحرائق ).</a:t>
            </a: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92597" y="4065486"/>
            <a:ext cx="8188269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Bef>
                <a:spcPts val="1200"/>
              </a:spcBef>
            </a:pPr>
            <a:r>
              <a:rPr lang="ar" sz="2200" dirty="0"/>
              <a:t>بيانات الاستخدام الفعلي للطاقة من 12 شهرًا متتاليًا على الأقل ضرورية.</a:t>
            </a:r>
          </a:p>
          <a:p>
            <a:pPr algn="r" rtl="1">
              <a:spcBef>
                <a:spcPts val="1200"/>
              </a:spcBef>
            </a:pPr>
            <a:r>
              <a:rPr lang="ar" sz="2200" dirty="0"/>
              <a:t>يُفضل إجراء </a:t>
            </a:r>
            <a:r>
              <a:rPr lang="ar" sz="2200" b="1" dirty="0"/>
              <a:t>متوسط </a:t>
            </a:r>
            <a:r>
              <a:rPr lang="ar" sz="2200" dirty="0"/>
              <a:t>على سجلات أطول (مثل </a:t>
            </a:r>
            <a:r>
              <a:rPr lang="ar" sz="2200" b="1" dirty="0"/>
              <a:t>بيانات ثلاث سنوات </a:t>
            </a:r>
            <a:r>
              <a:rPr lang="ar" sz="2200" dirty="0"/>
              <a:t>) من أجل إزالة تأثيرات الظروف الجوية المتغيرة ومتوسط التقلبات المتأصلة الأخرى في إشغال المبنى.</a:t>
            </a:r>
            <a:endParaRPr lang="en-US" sz="2200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050" y="4065486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510" y="4771641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50830C-2FB6-49F6-1ED6-034B929B072A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04018C-800B-5578-4EC3-0FA951F9028D}"/>
              </a:ext>
            </a:extLst>
          </p:cNvPr>
          <p:cNvSpPr/>
          <p:nvPr/>
        </p:nvSpPr>
        <p:spPr>
          <a:xfrm>
            <a:off x="2382416" y="60541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078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000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620" y="1769443"/>
            <a:ext cx="1931995" cy="1560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2"/>
            <a:ext cx="6472442" cy="24852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</a:p>
          <a:p>
            <a:pPr marL="0" indent="0" algn="r" rtl="1">
              <a:buNone/>
            </a:pPr>
            <a:endParaRPr lang="en-US" sz="1500" b="1" u="sng" dirty="0">
              <a:latin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000" dirty="0"/>
              <a:t>يتم توفير طريقة الحساب من </a:t>
            </a:r>
            <a:r>
              <a:rPr lang="ar" sz="2000" b="1" dirty="0"/>
              <a:t>خلال </a:t>
            </a:r>
            <a:r>
              <a:rPr lang="ar" sz="2000" dirty="0"/>
              <a:t>سلسلة معايير CEN التي تدعم تنفيذ EPBD عبر الاتحاد الأوروبي</a:t>
            </a:r>
            <a:endParaRPr lang="en-US" sz="2000" dirty="0"/>
          </a:p>
          <a:p>
            <a:pPr marL="0" lvl="0" indent="0" algn="r" rtl="1">
              <a:spcBef>
                <a:spcPts val="1200"/>
              </a:spcBef>
              <a:buNone/>
            </a:pPr>
            <a:r>
              <a:rPr lang="ar" sz="2000" dirty="0"/>
              <a:t>سلسلة معايير CEN التي تشكل حاليًا الأساس لمعظم طرق الحساب الوطنية </a:t>
            </a:r>
            <a:r>
              <a:rPr lang="ar" sz="2000" b="1" dirty="0"/>
              <a:t>EN 15603 </a:t>
            </a:r>
            <a:r>
              <a:rPr lang="ar" sz="2000" dirty="0"/>
              <a:t>التي تجمع النتائج من </a:t>
            </a:r>
            <a:r>
              <a:rPr lang="ar" sz="2000" b="1" dirty="0"/>
              <a:t>EN ISO 13790</a:t>
            </a:r>
            <a:endParaRPr lang="en-US" sz="2000" strike="sngStrike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4103" y="4191601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592344" y="4171478"/>
            <a:ext cx="7792483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ar" sz="2000" dirty="0"/>
              <a:t>من الممكن استخدام </a:t>
            </a:r>
            <a:r>
              <a:rPr lang="ar" sz="2000" b="1" dirty="0"/>
              <a:t>البيانات المقاسة أو المقدرة </a:t>
            </a:r>
            <a:r>
              <a:rPr lang="ar" sz="2000" dirty="0"/>
              <a:t>لاستخدام الطاقة ، بحيث يكون من الممكن ملء هذا المؤشر</a:t>
            </a:r>
            <a:endParaRPr lang="en-US" sz="2000" dirty="0"/>
          </a:p>
          <a:p>
            <a:pPr marL="342900" indent="-342900" algn="r" rt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ar" sz="2000" dirty="0"/>
              <a:t>يجب دائمًا </a:t>
            </a:r>
            <a:r>
              <a:rPr lang="ar" sz="2000" b="1" dirty="0"/>
              <a:t>الإعلان عن </a:t>
            </a:r>
            <a:r>
              <a:rPr lang="ar-JO" sz="2000" b="1" dirty="0"/>
              <a:t>مصدر المعلومات</a:t>
            </a:r>
            <a:endParaRPr lang="en-US" sz="20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9483C12-A5B9-E9B4-2B52-6C94C3D1BA94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281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000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987454"/>
            <a:ext cx="6472442" cy="24852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</a:p>
          <a:p>
            <a:pPr marL="0" indent="0" algn="r" rtl="1">
              <a:buNone/>
            </a:pPr>
            <a:endParaRPr lang="en-US" sz="1500" b="1" u="sng" dirty="0"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8223" y="1872956"/>
            <a:ext cx="647244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ts val="1200"/>
              </a:spcBef>
            </a:pPr>
            <a:r>
              <a:rPr lang="ar" sz="2400" dirty="0"/>
              <a:t>يمكن استخدام معظم طرق الحساب الوطنية التي تتوافق مع معايير EN ويتم استخدامها من أجلها</a:t>
            </a:r>
          </a:p>
          <a:p>
            <a:pPr marL="342900" lvl="0" indent="-342900" algn="r" rt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ar" sz="2400" dirty="0"/>
              <a:t>تقييم أداء المبنى أو</a:t>
            </a:r>
          </a:p>
          <a:p>
            <a:pPr marL="342900" lvl="0" indent="-342900" algn="r" rt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ar" sz="2400" dirty="0"/>
              <a:t>إصدار شهادات أداء الطاقة (EPCs )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103" y="2230086"/>
            <a:ext cx="1241799" cy="11960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30066B4-2D44-BC02-E26E-C325F9D67037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987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053" y="5253428"/>
            <a:ext cx="2029947" cy="1102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0"/>
            <a:ext cx="8900850" cy="39780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حساب المباني الجديدة </a:t>
            </a:r>
            <a:r>
              <a:rPr lang="ar" sz="22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(التصميم) </a:t>
            </a: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هي كما يلي:</a:t>
            </a:r>
            <a:r>
              <a:rPr lang="ar" sz="2200" dirty="0"/>
              <a:t> </a:t>
            </a:r>
            <a:endParaRPr lang="it-IT" sz="2200" dirty="0"/>
          </a:p>
          <a:p>
            <a:pPr marL="457200" lvl="0" indent="-457200" algn="r" rtl="1">
              <a:buFont typeface="+mj-lt"/>
              <a:buAutoNum type="arabicPeriod"/>
            </a:pPr>
            <a:r>
              <a:rPr lang="ar" sz="2200" b="1" dirty="0"/>
              <a:t>الكهرباء </a:t>
            </a:r>
            <a:r>
              <a:rPr lang="ar" sz="2200" dirty="0"/>
              <a:t>السنوية </a:t>
            </a:r>
            <a:r>
              <a:rPr lang="ar" sz="2200" b="1" dirty="0"/>
              <a:t>من الشبكة </a:t>
            </a:r>
            <a:r>
              <a:rPr lang="ar" sz="2200" dirty="0"/>
              <a:t>المسلمة إلى المبنى لتغطية الطلب على خدماتها الفنية على مدار عام عادي ، وفقًا لمعايير CEN التي تدعم EPBD</a:t>
            </a:r>
          </a:p>
          <a:p>
            <a:pPr marL="457200" lvl="0" indent="-457200" algn="r" rtl="1">
              <a:buFont typeface="+mj-lt"/>
              <a:buAutoNum type="arabicPeriod"/>
            </a:pPr>
            <a:endParaRPr lang="en-US" sz="2200" dirty="0"/>
          </a:p>
          <a:p>
            <a:pPr marL="457200" lvl="0" indent="-457200" algn="r" rtl="1">
              <a:buFont typeface="+mj-lt"/>
              <a:buAutoNum type="arabicPeriod"/>
            </a:pPr>
            <a:endParaRPr lang="en-US" sz="2200" dirty="0"/>
          </a:p>
          <a:p>
            <a:pPr marL="457200" indent="-457200" algn="r" rtl="1">
              <a:spcBef>
                <a:spcPts val="1800"/>
              </a:spcBef>
              <a:buFont typeface="+mj-lt"/>
              <a:buAutoNum type="arabicPeriod"/>
            </a:pPr>
            <a:r>
              <a:rPr lang="ar" sz="2200" b="1" dirty="0"/>
              <a:t>مساحة الأرضية </a:t>
            </a:r>
            <a:r>
              <a:rPr lang="ar" sz="2200" dirty="0"/>
              <a:t>الداخلية المفيدة داخل المبنى</a:t>
            </a:r>
          </a:p>
          <a:p>
            <a:pPr marL="457200" indent="-457200" algn="r" rtl="1">
              <a:spcBef>
                <a:spcPts val="1800"/>
              </a:spcBef>
              <a:buFont typeface="+mj-lt"/>
              <a:buAutoNum type="arabicPeriod"/>
            </a:pPr>
            <a:endParaRPr lang="en-US" sz="2200" dirty="0"/>
          </a:p>
          <a:p>
            <a:pPr marL="457200" lvl="0" indent="-457200" algn="r" rtl="1">
              <a:buFont typeface="+mj-lt"/>
              <a:buAutoNum type="arabicPeriod"/>
            </a:pPr>
            <a:r>
              <a:rPr lang="ar" sz="2200" dirty="0"/>
              <a:t>احسب </a:t>
            </a:r>
            <a:r>
              <a:rPr lang="ar" sz="2200" b="1" dirty="0"/>
              <a:t>الكهرباء</a:t>
            </a:r>
            <a:r>
              <a:rPr lang="ar" sz="2200" dirty="0"/>
              <a:t> </a:t>
            </a:r>
            <a:r>
              <a:rPr lang="ar" sz="2200" b="1" dirty="0"/>
              <a:t>كثافة استخدام الطاقة </a:t>
            </a:r>
            <a:r>
              <a:rPr lang="ar" sz="2200" dirty="0"/>
              <a:t>بالكيلوواط / ساعة لكل متر مربع من المساحة الأرضية المفيدة الداخلية المفيدة سنويًا ( </a:t>
            </a:r>
            <a:r>
              <a:rPr lang="ar" sz="2200" dirty="0" err="1"/>
              <a:t>kWh </a:t>
            </a:r>
            <a:r>
              <a:rPr lang="ar" sz="2200" baseline="-25000" dirty="0" err="1"/>
              <a:t>e </a:t>
            </a:r>
            <a:r>
              <a:rPr lang="ar" sz="2200" dirty="0"/>
              <a:t>/ m </a:t>
            </a:r>
            <a:r>
              <a:rPr lang="ar" sz="2200" baseline="30000" dirty="0"/>
              <a:t>2 </a:t>
            </a:r>
            <a:r>
              <a:rPr lang="ar" sz="2200" dirty="0"/>
              <a:t>/ y)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131748" y="742582"/>
            <a:ext cx="4132678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التصميم</a:t>
            </a:r>
            <a:endParaRPr lang="it-IT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027" y="2934800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255" y="3143240"/>
            <a:ext cx="1058647" cy="844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700" y="3089632"/>
            <a:ext cx="1336292" cy="951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8DD4790-6E71-B011-53DB-99D2DB24F900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048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393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850625" y="742896"/>
            <a:ext cx="4153305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الإشراف</a:t>
            </a:r>
            <a:endParaRPr lang="it-IT" dirty="0"/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1"/>
            <a:ext cx="8900850" cy="259959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الحساب للمباني </a:t>
            </a:r>
            <a:r>
              <a:rPr lang="ar" sz="20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القائمة</a:t>
            </a: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هي كالتالي :</a:t>
            </a:r>
            <a:r>
              <a:rPr lang="ar" sz="2200" dirty="0"/>
              <a:t> </a:t>
            </a:r>
            <a:endParaRPr lang="it-IT" sz="2200" dirty="0"/>
          </a:p>
          <a:p>
            <a:pPr marL="457200" lvl="0" indent="-457200" algn="r" rtl="1">
              <a:buFont typeface="+mj-lt"/>
              <a:buAutoNum type="arabicPeriod"/>
            </a:pPr>
            <a:r>
              <a:rPr lang="ar" sz="2200" b="1" dirty="0"/>
              <a:t>الكهرباء </a:t>
            </a:r>
            <a:r>
              <a:rPr lang="ar" sz="2200" dirty="0"/>
              <a:t>السنوية </a:t>
            </a:r>
            <a:r>
              <a:rPr lang="ar" sz="2200" b="1" dirty="0"/>
              <a:t>من الشبكة </a:t>
            </a:r>
            <a:r>
              <a:rPr lang="ar" sz="2200" dirty="0"/>
              <a:t>المسلمة إلى المبنى لتغطية الطلب على خدماتها </a:t>
            </a:r>
            <a:r>
              <a:rPr lang="ar" sz="2200" b="1" dirty="0"/>
              <a:t>الفنية</a:t>
            </a:r>
            <a:r>
              <a:rPr lang="ar" sz="2200" dirty="0"/>
              <a:t> عن طريق </a:t>
            </a:r>
            <a:r>
              <a:rPr lang="ar" sz="2200" b="1" dirty="0"/>
              <a:t>القياس </a:t>
            </a:r>
            <a:r>
              <a:rPr lang="ar" sz="2200" dirty="0"/>
              <a:t>، باستخدام متوسط قيمة </a:t>
            </a:r>
            <a:r>
              <a:rPr lang="ar" sz="2200" b="1" dirty="0"/>
              <a:t>3 سنوات</a:t>
            </a:r>
          </a:p>
          <a:p>
            <a:pPr marL="800100" lvl="0" algn="r" rtl="1">
              <a:buFont typeface="Courier New" panose="02070309020205020404" pitchFamily="49" charset="0"/>
              <a:buChar char="o"/>
            </a:pPr>
            <a:r>
              <a:rPr lang="ar" sz="2200" dirty="0"/>
              <a:t>يمكن أيضًا استخدام البيانات من </a:t>
            </a:r>
            <a:r>
              <a:rPr lang="ar" sz="2200" b="1" dirty="0"/>
              <a:t>فواتير الكهرباء </a:t>
            </a:r>
            <a:r>
              <a:rPr lang="ar" sz="2200" dirty="0"/>
              <a:t>أو </a:t>
            </a:r>
            <a:r>
              <a:rPr lang="ar" sz="2200" b="1" dirty="0"/>
              <a:t>المرافق ؛ </a:t>
            </a:r>
            <a:r>
              <a:rPr lang="ar" sz="2200" dirty="0"/>
              <a:t>إلغاء تصنيف البيانات الخاصة بالاستخدامات النهائية المختلفة مع </a:t>
            </a:r>
            <a:r>
              <a:rPr lang="ar" sz="2200" b="1" dirty="0"/>
              <a:t>نتائج المسح </a:t>
            </a:r>
            <a:r>
              <a:rPr lang="ar" sz="2200" dirty="0"/>
              <a:t>؛ استخدم متوسط قيمة </a:t>
            </a:r>
            <a:r>
              <a:rPr lang="ar" sz="2200" b="1" dirty="0"/>
              <a:t>3 سنوات</a:t>
            </a:r>
          </a:p>
          <a:p>
            <a:pPr marL="457200" lvl="0" indent="0" algn="r" rtl="1">
              <a:buNone/>
            </a:pPr>
            <a:r>
              <a:rPr lang="ar" sz="2200" dirty="0">
                <a:solidFill>
                  <a:srgbClr val="006600"/>
                </a:solidFill>
              </a:rPr>
              <a:t>  </a:t>
            </a:r>
          </a:p>
          <a:p>
            <a:pPr marL="457200" lvl="0" indent="-457200" algn="r" rtl="1">
              <a:buFont typeface="+mj-lt"/>
              <a:buAutoNum type="alphaLcParenR"/>
            </a:pPr>
            <a:endParaRPr lang="en-US" sz="2200" dirty="0">
              <a:solidFill>
                <a:prstClr val="black"/>
              </a:solidFill>
            </a:endParaRPr>
          </a:p>
        </p:txBody>
      </p:sp>
      <p:sp>
        <p:nvSpPr>
          <p:cNvPr id="1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3854096"/>
            <a:ext cx="8900850" cy="160885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r" rtl="1">
              <a:spcBef>
                <a:spcPts val="0"/>
              </a:spcBef>
              <a:buFont typeface="+mj-lt"/>
              <a:buAutoNum type="arabicPeriod" startAt="2"/>
            </a:pPr>
            <a:r>
              <a:rPr lang="ar" sz="2200" dirty="0"/>
              <a:t>احسب </a:t>
            </a:r>
            <a:r>
              <a:rPr lang="ar" sz="2200" b="1" dirty="0"/>
              <a:t>مساحة الأرضية </a:t>
            </a:r>
            <a:r>
              <a:rPr lang="ar" sz="2200" dirty="0"/>
              <a:t>الداخلية المفيدة داخل المبنى </a:t>
            </a:r>
            <a:r>
              <a:rPr lang="ar" sz="2200" dirty="0">
                <a:solidFill>
                  <a:prstClr val="black"/>
                </a:solidFill>
              </a:rPr>
              <a:t>(استخدم مخططات الطوابق أو القياس)</a:t>
            </a:r>
          </a:p>
          <a:p>
            <a:pPr marL="457200" indent="-457200" algn="r" rtl="1">
              <a:spcBef>
                <a:spcPts val="0"/>
              </a:spcBef>
              <a:buFont typeface="+mj-lt"/>
              <a:buAutoNum type="arabicPeriod" startAt="2"/>
            </a:pPr>
            <a:endParaRPr lang="en-US" sz="2200" dirty="0"/>
          </a:p>
          <a:p>
            <a:pPr marL="457200" indent="-457200" algn="r" rtl="1">
              <a:spcBef>
                <a:spcPts val="0"/>
              </a:spcBef>
              <a:buFont typeface="+mj-lt"/>
              <a:buAutoNum type="arabicPeriod" startAt="2"/>
            </a:pPr>
            <a:r>
              <a:rPr lang="ar" sz="2200" dirty="0"/>
              <a:t>احسب كثافة </a:t>
            </a:r>
            <a:r>
              <a:rPr lang="ar" sz="2200" b="1" dirty="0"/>
              <a:t>استخدام الطاقة الكهربائية </a:t>
            </a:r>
            <a:r>
              <a:rPr lang="ar" sz="2200" dirty="0"/>
              <a:t>بالكيلوواط / ساعة لكل متر مربع من مساحة الأرضية المفيدة الداخلية المفيدة سنويًا ( </a:t>
            </a:r>
            <a:r>
              <a:rPr lang="ar" sz="2200" dirty="0" err="1"/>
              <a:t>kWh </a:t>
            </a:r>
            <a:r>
              <a:rPr lang="ar" sz="2200" baseline="-25000" dirty="0" err="1"/>
              <a:t>e </a:t>
            </a:r>
            <a:r>
              <a:rPr lang="ar" sz="2200" dirty="0"/>
              <a:t>/ m </a:t>
            </a:r>
            <a:r>
              <a:rPr lang="ar" sz="2200" baseline="30000" dirty="0"/>
              <a:t>2 </a:t>
            </a:r>
            <a:r>
              <a:rPr lang="ar" sz="2200" dirty="0"/>
              <a:t>/ y)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053" y="5253428"/>
            <a:ext cx="2029947" cy="1102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53C4B71-042E-C07B-1E54-62584EDAEE51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757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312530"/>
            <a:ext cx="8860815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5288" lvl="0" indent="-395288" algn="r" rtl="1">
              <a:spcAft>
                <a:spcPts val="1200"/>
              </a:spcAft>
              <a:buNone/>
            </a:pPr>
            <a:r>
              <a:rPr lang="ar" b="1" dirty="0"/>
              <a:t>EPBD </a:t>
            </a:r>
            <a:r>
              <a:rPr lang="ar" dirty="0"/>
              <a:t>: 2018 - توجيه أداء الطاقة في المباني ، 2018/844 / EU . بروكسل: البرلمان الأوروبي ومجلس الاتحاد الأوروبي.</a:t>
            </a:r>
            <a:endParaRPr lang="en-US" sz="1100" i="1" u="sng" dirty="0">
              <a:solidFill>
                <a:srgbClr val="1A965E"/>
              </a:solidFill>
            </a:endParaRPr>
          </a:p>
          <a:p>
            <a:pPr marL="395288" lvl="0" indent="-395288" algn="r" rtl="1">
              <a:spcBef>
                <a:spcPts val="0"/>
              </a:spcBef>
              <a:spcAft>
                <a:spcPts val="1200"/>
              </a:spcAft>
              <a:buNone/>
            </a:pPr>
            <a:r>
              <a:rPr lang="ar" b="1" dirty="0">
                <a:solidFill>
                  <a:prstClr val="black"/>
                </a:solidFill>
              </a:rPr>
              <a:t>EN 15603 </a:t>
            </a:r>
            <a:r>
              <a:rPr lang="ar" dirty="0">
                <a:solidFill>
                  <a:prstClr val="black"/>
                </a:solidFill>
              </a:rPr>
              <a:t>: 2008 - أداء الطاقة في المباني. الاستخدام العام للطاقة وتعريف تصنيفات الطاقة. بروكسل: اللجنة الأوروبية للتوحيد القياسي.</a:t>
            </a:r>
          </a:p>
          <a:p>
            <a:pPr marL="395288" lvl="0" indent="-395288" algn="r" rtl="1">
              <a:spcBef>
                <a:spcPts val="0"/>
              </a:spcBef>
              <a:spcAft>
                <a:spcPts val="1200"/>
              </a:spcAft>
              <a:buNone/>
            </a:pPr>
            <a:r>
              <a:rPr lang="ar" b="1" dirty="0">
                <a:solidFill>
                  <a:prstClr val="black"/>
                </a:solidFill>
              </a:rPr>
              <a:t>EN 13790 </a:t>
            </a:r>
            <a:r>
              <a:rPr lang="ar" dirty="0">
                <a:solidFill>
                  <a:prstClr val="black"/>
                </a:solidFill>
              </a:rPr>
              <a:t>: 2008 - أداء الطاقة في المباني. حساب استخدام الطاقة في تدفئة وتبريد المساحات. بروكسل: اللجنة الأوروبية للتوحيد القياسي.</a:t>
            </a:r>
          </a:p>
          <a:p>
            <a:pPr marL="395288" lvl="0" indent="-395288" algn="r" rtl="1">
              <a:spcBef>
                <a:spcPts val="0"/>
              </a:spcBef>
              <a:spcAft>
                <a:spcPts val="1200"/>
              </a:spcAft>
              <a:buNone/>
            </a:pPr>
            <a:r>
              <a:rPr lang="ar" b="1" dirty="0">
                <a:solidFill>
                  <a:prstClr val="black"/>
                </a:solidFill>
              </a:rPr>
              <a:t>المستوى (المستويات ) </a:t>
            </a:r>
            <a:r>
              <a:rPr lang="ar" dirty="0">
                <a:solidFill>
                  <a:prstClr val="black"/>
                </a:solidFill>
              </a:rPr>
              <a:t>الجزء 1-2 - الإصدار التجريبي. بروكسل: المفوضية </a:t>
            </a:r>
            <a:r>
              <a:rPr lang="ar" dirty="0" err="1">
                <a:solidFill>
                  <a:prstClr val="black"/>
                </a:solidFill>
              </a:rPr>
              <a:t>الأوروبية </a:t>
            </a:r>
            <a:r>
              <a:rPr lang="ar" dirty="0">
                <a:solidFill>
                  <a:prstClr val="black"/>
                </a:solidFill>
              </a:rPr>
              <a:t>. </a:t>
            </a:r>
            <a:r>
              <a:rPr lang="ar" sz="2000" dirty="0">
                <a:solidFill>
                  <a:prstClr val="black"/>
                </a:solidFill>
              </a:rPr>
              <a:t>https: // environment.ec.europa.eu/topics/circular-economy/levels_en</a:t>
            </a:r>
            <a:endParaRPr lang="fr-FR" sz="2300" dirty="0">
              <a:solidFill>
                <a:prstClr val="black"/>
              </a:solidFill>
            </a:endParaRPr>
          </a:p>
          <a:p>
            <a:pPr marL="395288" lvl="0" indent="-395288" algn="r" rtl="1">
              <a:spcBef>
                <a:spcPts val="0"/>
              </a:spcBef>
              <a:spcAft>
                <a:spcPts val="1200"/>
              </a:spcAft>
              <a:buNone/>
            </a:pP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30" y="6581775"/>
            <a:ext cx="2133600" cy="276622"/>
          </a:xfrm>
        </p:spPr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659606" y="747815"/>
            <a:ext cx="264859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  <a:endParaRPr lang="it-IT" dirty="0"/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61464B-34A9-48FE-2843-37D6D142F7C2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823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399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011424" y="817022"/>
            <a:ext cx="2683320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  <a:endParaRPr lang="it-IT" dirty="0"/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sp>
        <p:nvSpPr>
          <p:cNvPr id="9" name="Rectangle 8"/>
          <p:cNvSpPr/>
          <p:nvPr/>
        </p:nvSpPr>
        <p:spPr>
          <a:xfrm>
            <a:off x="352982" y="1431985"/>
            <a:ext cx="87910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000" dirty="0"/>
              <a:t>https: // ec.europa.eu/energy/en/topics/energy-strategy-and-energy-union/clean-energy-all-europeans</a:t>
            </a:r>
          </a:p>
          <a:p>
            <a:endParaRPr lang="en-US" sz="20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D23B7A5-53E4-B0BC-FBD4-5C979153D67B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6743DC-560D-8F3F-A6AA-D1314A7C5F8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3" t="6013" r="9402" b="43064"/>
          <a:stretch/>
        </p:blipFill>
        <p:spPr bwMode="auto">
          <a:xfrm>
            <a:off x="3233194" y="1730924"/>
            <a:ext cx="4844005" cy="46369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80241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مثال - </a:t>
            </a: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مرحلة التصميم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8823C-C208-7689-722E-25D48E900E86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075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18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242917" cy="270883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just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-JO" sz="2000" b="1" i="1" dirty="0">
                <a:cs typeface="Calibri" panose="020F0502020204030204" pitchFamily="34" charset="0"/>
              </a:rPr>
              <a:t>تم تصميم مبنى إداري جديد في اليونان بنظام </a:t>
            </a:r>
            <a:r>
              <a:rPr lang="en-US" sz="2000" b="1" i="1" dirty="0">
                <a:cs typeface="Calibri" panose="020F0502020204030204" pitchFamily="34" charset="0"/>
              </a:rPr>
              <a:t>HVAC </a:t>
            </a:r>
            <a:r>
              <a:rPr lang="ar-JO" sz="2000" b="1" i="1" dirty="0">
                <a:cs typeface="Calibri" panose="020F0502020204030204" pitchFamily="34" charset="0"/>
              </a:rPr>
              <a:t>مركزي يتم خدمته بواسطة مضخات حرارية عالية الكفاءة. الكهرباء هي الناقل الوحيد للطاقة المستخدم في المبنى.</a:t>
            </a:r>
          </a:p>
          <a:p>
            <a:pPr marL="0" indent="0" algn="just" rtl="1">
              <a:spcBef>
                <a:spcPts val="0"/>
              </a:spcBef>
              <a:spcAft>
                <a:spcPts val="600"/>
              </a:spcAft>
              <a:buNone/>
            </a:pPr>
            <a:endParaRPr lang="ar-JO" sz="2000" b="1" i="1" dirty="0">
              <a:cs typeface="Calibri" panose="020F0502020204030204" pitchFamily="34" charset="0"/>
            </a:endParaRPr>
          </a:p>
          <a:p>
            <a:pPr marL="0" indent="0" algn="just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b="1" i="1" dirty="0">
                <a:cs typeface="Calibri" panose="020F0502020204030204" pitchFamily="34" charset="0"/>
              </a:rPr>
              <a:t>البيانات المتوفرة </a:t>
            </a:r>
            <a:r>
              <a:rPr lang="ar" sz="2000" i="1" dirty="0">
                <a:cs typeface="Calibri" panose="020F0502020204030204" pitchFamily="34" charset="0"/>
              </a:rPr>
              <a:t>: </a:t>
            </a:r>
            <a:r>
              <a:rPr lang="ar" sz="2000" dirty="0">
                <a:cs typeface="Calibri" panose="020F0502020204030204" pitchFamily="34" charset="0"/>
              </a:rPr>
              <a:t>مساحة </a:t>
            </a:r>
            <a:r>
              <a:rPr lang="ar" sz="2000" b="1" dirty="0">
                <a:cs typeface="Calibri" panose="020F0502020204030204" pitchFamily="34" charset="0"/>
              </a:rPr>
              <a:t>الأرضية الداخلية المفيدة </a:t>
            </a:r>
            <a:r>
              <a:rPr lang="ar" sz="2000" dirty="0">
                <a:cs typeface="Calibri" panose="020F0502020204030204" pitchFamily="34" charset="0"/>
              </a:rPr>
              <a:t>2،995.8 م </a:t>
            </a:r>
            <a:r>
              <a:rPr lang="ar" sz="2000" baseline="30000" dirty="0">
                <a:cs typeface="Calibri" panose="020F0502020204030204" pitchFamily="34" charset="0"/>
              </a:rPr>
              <a:t>2 </a:t>
            </a:r>
            <a:r>
              <a:rPr lang="ar" sz="2000" dirty="0">
                <a:cs typeface="Calibri" panose="020F0502020204030204" pitchFamily="34" charset="0"/>
              </a:rPr>
              <a:t>. </a:t>
            </a:r>
            <a:r>
              <a:rPr lang="ar" sz="2000" b="1" dirty="0">
                <a:cs typeface="Calibri" panose="020F0502020204030204" pitchFamily="34" charset="0"/>
              </a:rPr>
              <a:t>الكهرباء </a:t>
            </a:r>
            <a:r>
              <a:rPr lang="ar" sz="2000" dirty="0">
                <a:cs typeface="Calibri" panose="020F0502020204030204" pitchFamily="34" charset="0"/>
              </a:rPr>
              <a:t>السنوية المحسوبة التي يتم توصيلها لتغطية </a:t>
            </a:r>
            <a:r>
              <a:rPr lang="ar" sz="2000" b="1" dirty="0">
                <a:cs typeface="Calibri" panose="020F0502020204030204" pitchFamily="34" charset="0"/>
              </a:rPr>
              <a:t>الطلب على خدماتها الفنية </a:t>
            </a:r>
            <a:r>
              <a:rPr lang="ar" sz="2000" dirty="0">
                <a:cs typeface="Calibri" panose="020F0502020204030204" pitchFamily="34" charset="0"/>
              </a:rPr>
              <a:t>(مثل التدفئة والتبريد والتهوية والماء الساخن المنزلي والإضاءة والمواد المساعدة ) هي 255242.2 </a:t>
            </a:r>
            <a:r>
              <a:rPr lang="ar" sz="2000" dirty="0" err="1">
                <a:cs typeface="Calibri" panose="020F0502020204030204" pitchFamily="34" charset="0"/>
              </a:rPr>
              <a:t>كيلوواط </a:t>
            </a:r>
            <a:r>
              <a:rPr lang="ar" sz="2000" baseline="-25000" dirty="0" err="1">
                <a:cs typeface="Calibri" panose="020F0502020204030204" pitchFamily="34" charset="0"/>
              </a:rPr>
              <a:t>ساعة.</a:t>
            </a:r>
            <a:r>
              <a:rPr lang="ar" sz="2000" dirty="0">
                <a:cs typeface="Calibri" panose="020F0502020204030204" pitchFamily="34" charset="0"/>
              </a:rPr>
              <a:t>   </a:t>
            </a:r>
          </a:p>
          <a:p>
            <a:pPr marL="0" indent="0" algn="r" rtl="1">
              <a:spcBef>
                <a:spcPts val="0"/>
              </a:spcBef>
              <a:spcAft>
                <a:spcPts val="600"/>
              </a:spcAft>
              <a:buNone/>
            </a:pPr>
            <a:endParaRPr lang="en-US" sz="2200" dirty="0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grpSp>
        <p:nvGrpSpPr>
          <p:cNvPr id="10" name="Group 9"/>
          <p:cNvGrpSpPr/>
          <p:nvPr/>
        </p:nvGrpSpPr>
        <p:grpSpPr>
          <a:xfrm>
            <a:off x="185195" y="3782555"/>
            <a:ext cx="8650503" cy="1736002"/>
            <a:chOff x="178537" y="4530324"/>
            <a:chExt cx="8650503" cy="1445607"/>
          </a:xfrm>
        </p:grpSpPr>
        <p:sp>
          <p:nvSpPr>
            <p:cNvPr id="11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178537" y="4530324"/>
              <a:ext cx="8650503" cy="104919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 احسب الطلب على الطاقة الكهربائية التي يتم توصيلها </a:t>
              </a:r>
              <a:r>
                <a:rPr lang="ar" sz="2000" dirty="0"/>
                <a:t>(أي استهلاك الطاقة الكهربائية النهائي للخدمات الفنية للمبنى) لكل </a:t>
              </a:r>
              <a:r>
                <a:rPr lang="ar" sz="2000" b="1" dirty="0"/>
                <a:t>مساحة أرضية داخلية مفيدة للمبنى </a:t>
              </a:r>
              <a:r>
                <a:rPr lang="ar" sz="2000" dirty="0"/>
                <a:t>سنويًا (أي كثافة استخدام الطاقة الكهربائية النهائية</a:t>
              </a:r>
              <a:r>
                <a:rPr lang="ar-JO" sz="2000" dirty="0"/>
                <a:t>)</a:t>
              </a:r>
              <a:endParaRPr lang="en-US" sz="2000" b="1" dirty="0"/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44" y="5375355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2D5C5C2E-C76C-D9EA-5AFC-1609F36D5A84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2548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581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19</a:t>
            </a:fld>
            <a:endParaRPr lang="en-US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20516" y="2792885"/>
            <a:ext cx="8541382" cy="26591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" sz="2000" b="1" dirty="0">
                <a:cs typeface="Calibri" panose="020F0502020204030204" pitchFamily="34" charset="0"/>
              </a:rPr>
              <a:t>احسب كثافة استخدام الطاقة الكهربائية السنوية ( </a:t>
            </a:r>
            <a:r>
              <a:rPr lang="ar" sz="2000" b="1" dirty="0" err="1">
                <a:cs typeface="Calibri" panose="020F0502020204030204" pitchFamily="34" charset="0"/>
              </a:rPr>
              <a:t>kWh </a:t>
            </a:r>
            <a:r>
              <a:rPr lang="ar" sz="2000" b="1" baseline="-25000" dirty="0" err="1">
                <a:cs typeface="Calibri" panose="020F0502020204030204" pitchFamily="34" charset="0"/>
              </a:rPr>
              <a:t>e </a:t>
            </a:r>
            <a:r>
              <a:rPr lang="ar" sz="2000" b="1" dirty="0">
                <a:cs typeface="Calibri" panose="020F0502020204030204" pitchFamily="34" charset="0"/>
              </a:rPr>
              <a:t>/ m </a:t>
            </a:r>
            <a:r>
              <a:rPr lang="ar" sz="2000" b="1" baseline="30000" dirty="0">
                <a:cs typeface="Calibri" panose="020F0502020204030204" pitchFamily="34" charset="0"/>
              </a:rPr>
              <a:t>2 </a:t>
            </a:r>
            <a:r>
              <a:rPr lang="ar" sz="2000" b="1" dirty="0">
                <a:cs typeface="Calibri" panose="020F0502020204030204" pitchFamily="34" charset="0"/>
              </a:rPr>
              <a:t>/ y )</a:t>
            </a:r>
            <a:endParaRPr lang="en-US" sz="2000" b="1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b="1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229678" y="3221900"/>
            <a:ext cx="1683254" cy="953916"/>
            <a:chOff x="7458278" y="1387307"/>
            <a:chExt cx="1683254" cy="953916"/>
          </a:xfrm>
        </p:grpSpPr>
        <p:pic>
          <p:nvPicPr>
            <p:cNvPr id="19" name="Picture 1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1733" y="1506604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906" y="1387307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ounded Rectangle 20"/>
            <p:cNvSpPr/>
            <p:nvPr/>
          </p:nvSpPr>
          <p:spPr>
            <a:xfrm>
              <a:off x="7458278" y="14195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82102" y="4122442"/>
            <a:ext cx="8111468" cy="1613348"/>
            <a:chOff x="-8913614" y="1178783"/>
            <a:chExt cx="8111468" cy="1613348"/>
          </a:xfrm>
        </p:grpSpPr>
        <p:sp>
          <p:nvSpPr>
            <p:cNvPr id="23" name="TextBox 22"/>
            <p:cNvSpPr txBox="1"/>
            <p:nvPr/>
          </p:nvSpPr>
          <p:spPr>
            <a:xfrm>
              <a:off x="-3305499" y="2097133"/>
              <a:ext cx="25033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" sz="2000" u="sng" dirty="0"/>
                <a:t>255242.2 </a:t>
              </a:r>
              <a:r>
                <a:rPr lang="ar" sz="2000" u="sng" dirty="0" err="1"/>
                <a:t>كيلوواط </a:t>
              </a:r>
              <a:r>
                <a:rPr lang="ar" sz="2000" u="sng" baseline="-25000" dirty="0" err="1"/>
                <a:t>ساعة</a:t>
              </a:r>
              <a:endParaRPr lang="en-US" sz="2000" u="sng" baseline="-250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-3862207" y="1770212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-5765857" y="1868801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-8124818" y="1205375"/>
              <a:ext cx="2043245" cy="858496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الكهرباء</a:t>
              </a:r>
              <a:r>
                <a:rPr lang="ar-JO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المنقولة</a:t>
              </a:r>
              <a:r>
                <a:rPr lang="a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للخدمات الفنية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-5256436" y="2063871"/>
              <a:ext cx="12474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sz="2000" u="sng" dirty="0"/>
                <a:t>2995.8 م </a:t>
              </a:r>
              <a:r>
                <a:rPr lang="ar" sz="2000" u="sng" baseline="30000" dirty="0"/>
                <a:t>2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-8913614" y="2130411"/>
              <a:ext cx="31134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" sz="2000" b="1" dirty="0"/>
                <a:t>85.2 </a:t>
              </a:r>
              <a:r>
                <a:rPr lang="ar" sz="2000" b="1" dirty="0" err="1"/>
                <a:t>كيلو واط ساعة </a:t>
              </a:r>
              <a:r>
                <a:rPr lang="ar" sz="2000" b="1" baseline="-25000" dirty="0" err="1"/>
                <a:t>e </a:t>
              </a:r>
              <a:r>
                <a:rPr lang="ar" sz="2000" b="1" dirty="0"/>
                <a:t>/ م </a:t>
              </a:r>
              <a:r>
                <a:rPr lang="ar" sz="2000" b="1" baseline="30000" dirty="0"/>
                <a:t>2 </a:t>
              </a:r>
              <a:r>
                <a:rPr lang="ar" sz="2000" b="1" dirty="0"/>
                <a:t>/ سنة</a:t>
              </a:r>
              <a:endParaRPr lang="en-US" sz="2000" b="1" baseline="30000" dirty="0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-5397910" y="1178783"/>
              <a:ext cx="2063385" cy="747415"/>
              <a:chOff x="-5327574" y="1178783"/>
              <a:chExt cx="2063385" cy="747415"/>
            </a:xfrm>
          </p:grpSpPr>
          <p:pic>
            <p:nvPicPr>
              <p:cNvPr id="3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068442" y="1178783"/>
                <a:ext cx="987119" cy="747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2" name="Rectangle 31"/>
              <p:cNvSpPr/>
              <p:nvPr/>
            </p:nvSpPr>
            <p:spPr>
              <a:xfrm>
                <a:off x="-5327574" y="1270696"/>
                <a:ext cx="206338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JO" sz="1600" b="1" dirty="0"/>
                  <a:t>مساحة الطابق المفيدة </a:t>
                </a:r>
                <a:r>
                  <a:rPr lang="ar" sz="1600" b="1" dirty="0"/>
                  <a:t>(م </a:t>
                </a:r>
                <a:r>
                  <a:rPr lang="ar" sz="1600" b="1" baseline="30000" dirty="0"/>
                  <a:t>2 </a:t>
                </a:r>
                <a:r>
                  <a:rPr lang="ar" sz="1600" b="1" dirty="0"/>
                  <a:t>)</a:t>
                </a:r>
                <a:endParaRPr lang="en-US" sz="1600" b="1" dirty="0"/>
              </a:p>
            </p:txBody>
          </p:sp>
        </p:grpSp>
      </p:grpSp>
      <p:sp>
        <p:nvSpPr>
          <p:cNvPr id="2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sp>
        <p:nvSpPr>
          <p:cNvPr id="33" name="Rectangle 32"/>
          <p:cNvSpPr/>
          <p:nvPr/>
        </p:nvSpPr>
        <p:spPr>
          <a:xfrm>
            <a:off x="7616142" y="900000"/>
            <a:ext cx="1440325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1</a:t>
            </a:r>
            <a:endParaRPr lang="el-GR" sz="2400" dirty="0"/>
          </a:p>
        </p:txBody>
      </p:sp>
      <p:sp>
        <p:nvSpPr>
          <p:cNvPr id="34" name="Rectangle 33"/>
          <p:cNvSpPr/>
          <p:nvPr/>
        </p:nvSpPr>
        <p:spPr>
          <a:xfrm>
            <a:off x="7616142" y="1750195"/>
            <a:ext cx="1440325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2</a:t>
            </a:r>
            <a:endParaRPr lang="el-GR" sz="2400" dirty="0"/>
          </a:p>
        </p:txBody>
      </p:sp>
      <p:sp>
        <p:nvSpPr>
          <p:cNvPr id="35" name="Rectangle 34"/>
          <p:cNvSpPr/>
          <p:nvPr/>
        </p:nvSpPr>
        <p:spPr>
          <a:xfrm>
            <a:off x="7616142" y="2609539"/>
            <a:ext cx="1440325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الخطوه 3</a:t>
            </a:r>
            <a:endParaRPr lang="el-GR" sz="2400" dirty="0"/>
          </a:p>
        </p:txBody>
      </p:sp>
      <p:sp>
        <p:nvSpPr>
          <p:cNvPr id="36" name="Rectangle 35"/>
          <p:cNvSpPr/>
          <p:nvPr/>
        </p:nvSpPr>
        <p:spPr>
          <a:xfrm>
            <a:off x="220516" y="1040876"/>
            <a:ext cx="60212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000" b="1" dirty="0"/>
              <a:t>الكهرباء السنوية التي يتم توصيلها للمبنى 255.242.2 </a:t>
            </a:r>
            <a:r>
              <a:rPr lang="ar" sz="2000" dirty="0">
                <a:cs typeface="Calibri" panose="020F0502020204030204" pitchFamily="34" charset="0"/>
              </a:rPr>
              <a:t>كيلو واط </a:t>
            </a:r>
            <a:r>
              <a:rPr lang="ar" sz="2000" baseline="-25000" dirty="0">
                <a:cs typeface="Calibri" panose="020F0502020204030204" pitchFamily="34" charset="0"/>
              </a:rPr>
              <a:t>ساع</a:t>
            </a:r>
            <a:r>
              <a:rPr lang="ar-JO" sz="2000" baseline="-25000" dirty="0">
                <a:cs typeface="Calibri" panose="020F0502020204030204" pitchFamily="34" charset="0"/>
              </a:rPr>
              <a:t>ة</a:t>
            </a:r>
            <a:endParaRPr lang="el-GR" sz="2000" dirty="0"/>
          </a:p>
        </p:txBody>
      </p:sp>
      <p:sp>
        <p:nvSpPr>
          <p:cNvPr id="37" name="Rectangle 36"/>
          <p:cNvSpPr/>
          <p:nvPr/>
        </p:nvSpPr>
        <p:spPr>
          <a:xfrm>
            <a:off x="220516" y="1855843"/>
            <a:ext cx="58850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000" b="1" dirty="0"/>
              <a:t>تبلغ مساحة الأرضية الداخلية المفيدة للمبنى </a:t>
            </a:r>
            <a:r>
              <a:rPr lang="ar" sz="2000" dirty="0">
                <a:cs typeface="Calibri" panose="020F0502020204030204" pitchFamily="34" charset="0"/>
              </a:rPr>
              <a:t>2995.8 م </a:t>
            </a:r>
            <a:r>
              <a:rPr lang="ar" sz="2000" baseline="30000" dirty="0">
                <a:cs typeface="Calibri" panose="020F0502020204030204" pitchFamily="34" charset="0"/>
              </a:rPr>
              <a:t>2</a:t>
            </a:r>
            <a:r>
              <a:rPr lang="ar" sz="2000" b="1" dirty="0"/>
              <a:t> </a:t>
            </a:r>
            <a:endParaRPr lang="el-GR" sz="20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8124101-A64A-527B-3E97-153EA25B53D1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33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9075"/>
            <a:ext cx="2133600" cy="288925"/>
          </a:xfrm>
        </p:spPr>
        <p:txBody>
          <a:bodyPr/>
          <a:lstStyle/>
          <a:p>
            <a:fld id="{243FB592-B9A9-49AA-A86F-4031F7B97808}" type="slidenum">
              <a:rPr lang="en-US" smtClean="0"/>
              <a:t>2</a:t>
            </a:fld>
            <a:endParaRPr lang="en-US" dirty="0"/>
          </a:p>
        </p:txBody>
      </p:sp>
      <p:pic>
        <p:nvPicPr>
          <p:cNvPr id="63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" sz="2800" dirty="0"/>
              <a:t>ب</a:t>
            </a:r>
            <a:r>
              <a:rPr lang="ar-JO" sz="2800" dirty="0"/>
              <a:t> . 1 . 3 </a:t>
            </a:r>
            <a:r>
              <a:rPr lang="ar" sz="2800" dirty="0"/>
              <a:t> - </a:t>
            </a:r>
            <a:r>
              <a:rPr lang="ar-JO" sz="2800" dirty="0"/>
              <a:t>استهلاك الطاقة الكهربائية</a:t>
            </a:r>
            <a:endParaRPr lang="en-US" sz="28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383498"/>
              </p:ext>
            </p:extLst>
          </p:nvPr>
        </p:nvGraphicFramePr>
        <p:xfrm>
          <a:off x="487326" y="1504863"/>
          <a:ext cx="8169348" cy="1315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ar" sz="2800" b="1" i="0" dirty="0"/>
                        <a:t>ب 1.3 – </a:t>
                      </a:r>
                      <a:r>
                        <a:rPr lang="ar-JO" sz="2800" b="1" i="0" dirty="0"/>
                        <a:t>استهلاك </a:t>
                      </a:r>
                      <a:r>
                        <a:rPr lang="ar" sz="2800" b="1" i="0" dirty="0"/>
                        <a:t>الطاقة الكهربائية </a:t>
                      </a:r>
                      <a:endParaRPr lang="el-GR" sz="2800" b="1" i="0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" sz="2200" dirty="0"/>
                        <a:t>مشكلة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sz="2200" dirty="0"/>
                        <a:t>فئة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الطاقة </a:t>
                      </a:r>
                      <a:r>
                        <a:rPr lang="ar" baseline="0" dirty="0"/>
                        <a:t>والموارد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ب 1. طاقة</a:t>
                      </a:r>
                      <a:endParaRPr lang="el-G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212B1D48-2727-34F8-813B-3EF688BF455B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B9B4D6-D80F-5082-FED5-9BDEDAF6E72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02" t="6818" r="9117" b="43956"/>
          <a:stretch/>
        </p:blipFill>
        <p:spPr>
          <a:xfrm>
            <a:off x="3460831" y="2907715"/>
            <a:ext cx="2974694" cy="225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0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0875" y="6562725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20</a:t>
            </a:fld>
            <a:endParaRPr lang="en-US"/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مثال – </a:t>
            </a: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مرحلة</a:t>
            </a: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 الإشغال </a:t>
            </a: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it-IT" sz="2400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862C0D1-3BEC-AD46-87A0-645AE384857E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414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21</a:t>
            </a:fld>
            <a:endParaRPr lang="en-US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305060" cy="4525963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r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000" dirty="0">
                <a:cs typeface="Calibri" panose="020F0502020204030204" pitchFamily="34" charset="0"/>
              </a:rPr>
              <a:t>يرتبط مبنى المكاتب الموجود في أثينا بشبكة الطاقة الرئيسية ويتم خدمته بواسطة غلاية </a:t>
            </a:r>
            <a:r>
              <a:rPr lang="ar-JO" sz="2000" dirty="0">
                <a:cs typeface="Calibri" panose="020F0502020204030204" pitchFamily="34" charset="0"/>
              </a:rPr>
              <a:t>سخان</a:t>
            </a:r>
            <a:r>
              <a:rPr lang="ar" sz="2000" dirty="0">
                <a:cs typeface="Calibri" panose="020F0502020204030204" pitchFamily="34" charset="0"/>
              </a:rPr>
              <a:t> بالزيت لتدفئة المساحات المركزية والتهوية الميكانيكية للعادم ومضخات حرارية لوحدة منفصلة للتبريد. يتم تقديم الماء الساخن المنزلي بواسطة سخانات المياه الكهربائية المحلية ذات التدفق المستمر ( </a:t>
            </a:r>
            <a:r>
              <a:rPr lang="ar" sz="2000" dirty="0" err="1">
                <a:cs typeface="Calibri" panose="020F0502020204030204" pitchFamily="34" charset="0"/>
              </a:rPr>
              <a:t>بدون خزان </a:t>
            </a:r>
            <a:r>
              <a:rPr lang="ar" sz="2000" dirty="0">
                <a:cs typeface="Calibri" panose="020F0502020204030204" pitchFamily="34" charset="0"/>
              </a:rPr>
              <a:t>).</a:t>
            </a:r>
            <a:endParaRPr lang="en-US" sz="2000" dirty="0">
              <a:cs typeface="Calibri" panose="020F0502020204030204" pitchFamily="34" charset="0"/>
            </a:endParaRPr>
          </a:p>
          <a:p>
            <a:pPr marL="0" indent="0" algn="r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000" b="1" i="1" dirty="0">
                <a:cs typeface="Calibri" panose="020F0502020204030204" pitchFamily="34" charset="0"/>
              </a:rPr>
              <a:t>البيانات المتوفرة </a:t>
            </a:r>
            <a:r>
              <a:rPr lang="ar" sz="2000" i="1" dirty="0">
                <a:cs typeface="Calibri" panose="020F0502020204030204" pitchFamily="34" charset="0"/>
              </a:rPr>
              <a:t>: قدم مدير المبنى </a:t>
            </a:r>
            <a:r>
              <a:rPr lang="ar" sz="2000" b="1" i="1" dirty="0">
                <a:cs typeface="Calibri" panose="020F0502020204030204" pitchFamily="34" charset="0"/>
              </a:rPr>
              <a:t>المخططات الأرضية وفواتير الكهرباء </a:t>
            </a:r>
            <a:r>
              <a:rPr lang="ar" sz="2000" i="1" dirty="0">
                <a:cs typeface="Calibri" panose="020F0502020204030204" pitchFamily="34" charset="0"/>
              </a:rPr>
              <a:t>السنوية على مدى عدة سنوات. تتوافق بيانات الكهرباء مع إجمالي الطلب على المبنى لجميع الاستخدامات النهائية للمبنى خلال العام المقابل.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grpSp>
        <p:nvGrpSpPr>
          <p:cNvPr id="9" name="Group 8"/>
          <p:cNvGrpSpPr/>
          <p:nvPr/>
        </p:nvGrpSpPr>
        <p:grpSpPr>
          <a:xfrm>
            <a:off x="352690" y="4057762"/>
            <a:ext cx="8514080" cy="1468728"/>
            <a:chOff x="314960" y="4530324"/>
            <a:chExt cx="8514080" cy="1223042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4"/>
              <a:ext cx="8514080" cy="104919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 احسب الطلب على الطاقة الكهربائية التي يتم توصيلها </a:t>
              </a:r>
              <a:r>
                <a:rPr lang="ar" sz="2000" dirty="0"/>
                <a:t>(أي استهلاك الطاقة الكهربائية النهائي للخدمات الفنية للمبنى) لكل </a:t>
              </a:r>
              <a:r>
                <a:rPr lang="ar" sz="2000" b="1" dirty="0"/>
                <a:t>مساحة أرضية داخلية مفيدة للمبنى </a:t>
              </a:r>
              <a:r>
                <a:rPr lang="ar" sz="2000" dirty="0"/>
                <a:t>سنويًا (أي كثافة استخدام الطاقة الكهربائية النهائية ).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960" y="515279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B05C2646-9FB9-4DC9-15B9-6D3489478BE9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8194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95275"/>
          </a:xfrm>
        </p:spPr>
        <p:txBody>
          <a:bodyPr/>
          <a:lstStyle/>
          <a:p>
            <a:fld id="{243FB592-B9A9-49AA-A86F-4031F7B97808}" type="slidenum">
              <a:rPr lang="en-US" smtClean="0"/>
              <a:t>22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590005"/>
              </p:ext>
            </p:extLst>
          </p:nvPr>
        </p:nvGraphicFramePr>
        <p:xfrm>
          <a:off x="481334" y="1933577"/>
          <a:ext cx="7875588" cy="74168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9688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88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88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88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" dirty="0"/>
                        <a:t>الكهرباء ( كيلوواط </a:t>
                      </a:r>
                      <a:r>
                        <a:rPr lang="ar" baseline="-25000" dirty="0"/>
                        <a:t>ساعة</a:t>
                      </a:r>
                      <a:r>
                        <a:rPr lang="ar-JO" baseline="-25000" dirty="0"/>
                        <a:t>)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451155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399321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420233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05571"/>
            <a:ext cx="3129127" cy="2458568"/>
          </a:xfrm>
          <a:prstGeom prst="rect">
            <a:avLst/>
          </a:prstGeom>
        </p:spPr>
      </p:pic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81334" y="1367868"/>
            <a:ext cx="8083932" cy="4294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ar" sz="2000" b="1" dirty="0">
                <a:cs typeface="Calibri" panose="020F0502020204030204" pitchFamily="34" charset="0"/>
              </a:rPr>
              <a:t>الكهرباء السنوية التي يتم توصيلها للمبنى (تم الحصول عليها من فواتير الكهرباء)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-456045" y="2957302"/>
            <a:ext cx="3540160" cy="4294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Arial" panose="020B0604020202020204" pitchFamily="34" charset="0"/>
              <a:buNone/>
            </a:pPr>
            <a:r>
              <a:rPr lang="ar" sz="2000" b="1" dirty="0">
                <a:cs typeface="Calibri" panose="020F0502020204030204" pitchFamily="34" charset="0"/>
              </a:rPr>
              <a:t>خطة </a:t>
            </a:r>
            <a:r>
              <a:rPr lang="ar-JO" sz="2000" b="1" dirty="0">
                <a:cs typeface="Calibri" panose="020F0502020204030204" pitchFamily="34" charset="0"/>
              </a:rPr>
              <a:t>طابق </a:t>
            </a:r>
            <a:r>
              <a:rPr lang="ar" sz="2000" b="1" dirty="0">
                <a:cs typeface="Calibri" panose="020F0502020204030204" pitchFamily="34" charset="0"/>
              </a:rPr>
              <a:t>نموذجية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61356" y="3411535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rtl="1">
              <a:spcBef>
                <a:spcPts val="600"/>
              </a:spcBef>
              <a:spcAft>
                <a:spcPts val="1200"/>
              </a:spcAft>
            </a:pP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</a:rPr>
              <a:t>تم التحقق من مخططات الطوابق خلال عملية تدقيق طاقة قصيرة للمبنى ويمكن استخدامها لتقدير المساحة الأرضية المفيدة للمبنى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178" y="341153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34" y="1956114"/>
            <a:ext cx="277926" cy="44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sp>
        <p:nvSpPr>
          <p:cNvPr id="16" name="Rectangle 15"/>
          <p:cNvSpPr/>
          <p:nvPr/>
        </p:nvSpPr>
        <p:spPr>
          <a:xfrm>
            <a:off x="4071434" y="847193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A057F5-912C-1178-327C-31447DFF41E3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764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23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301309" y="1540583"/>
                <a:ext cx="8541382" cy="3776834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 marL="0" indent="0" algn="r" rtl="1">
                  <a:buNone/>
                </a:pPr>
                <a:r>
                  <a:rPr lang="ar" sz="2200" b="1" dirty="0">
                    <a:cs typeface="Calibri" panose="020F0502020204030204" pitchFamily="34" charset="0"/>
                  </a:rPr>
                  <a:t>حساب متوسط الكهرباء السنوية لخدمات المباني الفنية</a:t>
                </a:r>
                <a:endParaRPr lang="en-US" sz="2200" b="1" dirty="0">
                  <a:cs typeface="Calibri" panose="020F0502020204030204" pitchFamily="34" charset="0"/>
                </a:endParaRPr>
              </a:p>
              <a:p>
                <a:pPr marL="0" lvl="0" indent="0" algn="r" rtl="1">
                  <a:buNone/>
                </a:pPr>
                <a:endParaRPr lang="en-US" sz="2200" dirty="0">
                  <a:solidFill>
                    <a:prstClr val="black"/>
                  </a:solidFill>
                  <a:cs typeface="Calibri" panose="020F0502020204030204" pitchFamily="34" charset="0"/>
                </a:endParaRPr>
              </a:p>
              <a:p>
                <a:pPr marL="0" lvl="0" indent="0" algn="r" rtl="1">
                  <a:buNone/>
                </a:pPr>
                <a:r>
                  <a:rPr lang="ar" sz="2200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احسب متوسط الثلاث سنوات: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451</m:t>
                        </m:r>
                        <m: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155</m:t>
                        </m:r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399</m:t>
                        </m:r>
                        <m: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321</m:t>
                        </m:r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420</m:t>
                        </m:r>
                        <m: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233</m:t>
                        </m:r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ar" sz="2200" dirty="0">
                    <a:solidFill>
                      <a:prstClr val="black"/>
                    </a:solidFill>
                  </a:rPr>
                  <a:t> كيلوواط </a:t>
                </a:r>
                <a:r>
                  <a:rPr lang="ar" sz="2200" baseline="-25000" dirty="0">
                    <a:solidFill>
                      <a:prstClr val="black"/>
                    </a:solidFill>
                  </a:rPr>
                  <a:t>ساعة ه</a:t>
                </a:r>
                <a:endParaRPr lang="en-US" sz="2200" baseline="-25000" dirty="0">
                  <a:solidFill>
                    <a:prstClr val="black"/>
                  </a:solidFill>
                </a:endParaRPr>
              </a:p>
              <a:p>
                <a:pPr marL="0" indent="0" algn="r" rtl="1">
                  <a:buNone/>
                </a:pPr>
                <a:endParaRPr lang="en-US" sz="2200" dirty="0"/>
              </a:p>
              <a:p>
                <a:pPr marL="0" indent="0" algn="r" rtl="1">
                  <a:buNone/>
                </a:pPr>
                <a:r>
                  <a:rPr lang="ar" sz="2200" dirty="0"/>
                  <a:t>متوسط </a:t>
                </a:r>
                <a:r>
                  <a:rPr lang="ar" sz="2200" b="1" u="sng" dirty="0"/>
                  <a:t>المجموع السنوي</a:t>
                </a:r>
                <a:r>
                  <a:rPr lang="ar" sz="2200" u="sng" dirty="0"/>
                  <a:t> </a:t>
                </a:r>
                <a:r>
                  <a:rPr lang="ar" sz="2200" b="1" u="sng" dirty="0">
                    <a:cs typeface="Calibri" panose="020F0502020204030204" pitchFamily="34" charset="0"/>
                  </a:rPr>
                  <a:t>الكهرباء </a:t>
                </a:r>
                <a:r>
                  <a:rPr lang="ar" sz="2200" dirty="0">
                    <a:cs typeface="Calibri" panose="020F0502020204030204" pitchFamily="34" charset="0"/>
                  </a:rPr>
                  <a:t>من الشبكة الرئيسية: </a:t>
                </a:r>
                <a:r>
                  <a:rPr lang="ar" sz="2200" b="1" dirty="0">
                    <a:cs typeface="Calibri" panose="020F0502020204030204" pitchFamily="34" charset="0"/>
                  </a:rPr>
                  <a:t>423.570 </a:t>
                </a:r>
                <a:r>
                  <a:rPr lang="ar" sz="2200" b="1" dirty="0" err="1">
                    <a:cs typeface="Calibri" panose="020F0502020204030204" pitchFamily="34" charset="0"/>
                  </a:rPr>
                  <a:t>كيلوواط </a:t>
                </a:r>
                <a:r>
                  <a:rPr lang="ar" sz="2200" b="1" baseline="-25000" dirty="0" err="1">
                    <a:cs typeface="Calibri" panose="020F0502020204030204" pitchFamily="34" charset="0"/>
                  </a:rPr>
                  <a:t>ساعة</a:t>
                </a:r>
                <a:endParaRPr lang="en-US" sz="2200" b="1" baseline="-25000" dirty="0">
                  <a:cs typeface="Calibri" panose="020F0502020204030204" pitchFamily="34" charset="0"/>
                </a:endParaRPr>
              </a:p>
              <a:p>
                <a:pPr marL="0" indent="0" algn="r" rtl="1">
                  <a:buNone/>
                </a:pPr>
                <a:endParaRPr lang="en-US" sz="2200" dirty="0">
                  <a:cs typeface="Calibri" panose="020F0502020204030204" pitchFamily="34" charset="0"/>
                </a:endParaRPr>
              </a:p>
              <a:p>
                <a:pPr marL="0" indent="0" algn="r" rtl="1">
                  <a:buNone/>
                </a:pPr>
                <a:r>
                  <a:rPr lang="ar" sz="2200" dirty="0">
                    <a:cs typeface="Calibri" panose="020F0502020204030204" pitchFamily="34" charset="0"/>
                  </a:rPr>
                  <a:t>احسب الكهرباء المستخدمة في خدمات المباني الفنية في النطاق باستخدام المحاكاة المع</a:t>
                </a:r>
                <a:r>
                  <a:rPr lang="ar-JO" sz="2200" dirty="0" err="1">
                    <a:cs typeface="Calibri" panose="020F0502020204030204" pitchFamily="34" charset="0"/>
                  </a:rPr>
                  <a:t>يارية</a:t>
                </a:r>
                <a:r>
                  <a:rPr lang="ar" sz="2200" dirty="0">
                    <a:cs typeface="Calibri" panose="020F0502020204030204" pitchFamily="34" charset="0"/>
                  </a:rPr>
                  <a:t> أو استخدم الانهيار النموذجي</a:t>
                </a:r>
              </a:p>
            </p:txBody>
          </p:sp>
        </mc:Choice>
        <mc:Fallback xmlns="">
          <p:sp>
            <p:nvSpPr>
              <p:cNvPr id="15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301309" y="1540583"/>
                <a:ext cx="8541382" cy="3776834"/>
              </a:xfrm>
              <a:prstGeom prst="rect">
                <a:avLst/>
              </a:prstGeom>
              <a:blipFill>
                <a:blip r:embed="rId2"/>
                <a:stretch>
                  <a:fillRect l="-143" t="-1131" r="-8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1032751" y="1361665"/>
            <a:ext cx="666974" cy="685184"/>
            <a:chOff x="7465808" y="1419581"/>
            <a:chExt cx="666974" cy="685184"/>
          </a:xfrm>
        </p:grpSpPr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1733" y="1506604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ounded Rectangle 19"/>
            <p:cNvSpPr/>
            <p:nvPr/>
          </p:nvSpPr>
          <p:spPr>
            <a:xfrm>
              <a:off x="7465808" y="14195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sp>
        <p:nvSpPr>
          <p:cNvPr id="9" name="Rectangle 8"/>
          <p:cNvSpPr/>
          <p:nvPr/>
        </p:nvSpPr>
        <p:spPr>
          <a:xfrm>
            <a:off x="7650866" y="900000"/>
            <a:ext cx="1405601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 rtl="1"/>
            <a:r>
              <a:rPr lang="ar" sz="2400" b="1" i="1" dirty="0">
                <a:cs typeface="Calibri" panose="020F0502020204030204" pitchFamily="34" charset="0"/>
              </a:rPr>
              <a:t>الخطوة 1</a:t>
            </a:r>
            <a:endParaRPr lang="el-GR" sz="2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B67EAEA-189A-33F3-4799-A6A11755A975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7114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1878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24</a:t>
            </a:fld>
            <a:endParaRPr lang="en-US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541382" cy="4525963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200" b="1" dirty="0">
                <a:cs typeface="Calibri" panose="020F0502020204030204" pitchFamily="34" charset="0"/>
              </a:rPr>
              <a:t>حساب متوسط الكهرباء السنوية لخدمات المباني الفنية</a:t>
            </a:r>
          </a:p>
          <a:p>
            <a:pPr marL="0" indent="0" algn="r" rtl="1">
              <a:buNone/>
            </a:pPr>
            <a:endParaRPr lang="en-US" sz="2200" dirty="0"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200" dirty="0">
                <a:cs typeface="Calibri" panose="020F0502020204030204" pitchFamily="34" charset="0"/>
              </a:rPr>
              <a:t>انهيار الطلب على الكهرباء من مراجعة الطاقة</a:t>
            </a:r>
          </a:p>
          <a:p>
            <a:pPr marL="0" indent="0" algn="r" rtl="1">
              <a:buNone/>
            </a:pPr>
            <a:endParaRPr lang="en-US" sz="2200" b="1" dirty="0">
              <a:cs typeface="Calibri" panose="020F0502020204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465808" y="1387307"/>
            <a:ext cx="1675724" cy="953916"/>
            <a:chOff x="7465808" y="1387307"/>
            <a:chExt cx="1675724" cy="953916"/>
          </a:xfrm>
        </p:grpSpPr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1733" y="1506604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906" y="1387307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ounded Rectangle 13"/>
            <p:cNvSpPr/>
            <p:nvPr/>
          </p:nvSpPr>
          <p:spPr>
            <a:xfrm>
              <a:off x="7465808" y="14195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3655136" y="2544468"/>
            <a:ext cx="5486396" cy="160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ct val="20000"/>
              </a:spcBef>
            </a:pPr>
            <a:r>
              <a:rPr lang="ar" sz="2200" b="1" dirty="0">
                <a:solidFill>
                  <a:prstClr val="black"/>
                </a:solidFill>
              </a:rPr>
              <a:t>خدمات البناء الفني في النطاق </a:t>
            </a:r>
            <a:r>
              <a:rPr lang="ar" sz="2200" dirty="0">
                <a:solidFill>
                  <a:prstClr val="black"/>
                </a:solidFill>
              </a:rPr>
              <a:t>:</a:t>
            </a:r>
          </a:p>
          <a:p>
            <a:pPr lvl="0" algn="r" rtl="1">
              <a:spcBef>
                <a:spcPct val="20000"/>
              </a:spcBef>
            </a:pPr>
            <a:r>
              <a:rPr lang="ar" dirty="0">
                <a:solidFill>
                  <a:prstClr val="black"/>
                </a:solidFill>
              </a:rPr>
              <a:t>التبريد (21.9٪) + تهوية العادم ، المراوح (13.2٪) + الماء الساخن المنزلي (2.7٪) + الإضاءة (36.5٪) + الملحقات ، المضخات </a:t>
            </a:r>
            <a:r>
              <a:rPr lang="ar" dirty="0" err="1">
                <a:solidFill>
                  <a:prstClr val="black"/>
                </a:solidFill>
              </a:rPr>
              <a:t>وغيرها </a:t>
            </a:r>
            <a:r>
              <a:rPr lang="ar" dirty="0">
                <a:solidFill>
                  <a:prstClr val="black"/>
                </a:solidFill>
              </a:rPr>
              <a:t>(3.8٪) = </a:t>
            </a:r>
            <a:r>
              <a:rPr lang="ar" b="1" u="sng" dirty="0">
                <a:solidFill>
                  <a:prstClr val="black"/>
                </a:solidFill>
              </a:rPr>
              <a:t>78.1٪ </a:t>
            </a:r>
            <a:r>
              <a:rPr lang="ar" dirty="0">
                <a:solidFill>
                  <a:prstClr val="black"/>
                </a:solidFill>
              </a:rPr>
              <a:t>من إجمالي الكهرباء</a:t>
            </a:r>
          </a:p>
          <a:p>
            <a:pPr lvl="0" algn="r" rtl="1">
              <a:spcBef>
                <a:spcPts val="600"/>
              </a:spcBef>
            </a:pPr>
            <a:r>
              <a:rPr lang="ar" sz="1400" i="1" dirty="0">
                <a:solidFill>
                  <a:prstClr val="black"/>
                </a:solidFill>
              </a:rPr>
              <a:t>بوتيرة S بواسطة وقود نظام </a:t>
            </a:r>
            <a:endParaRPr lang="en-US" sz="1400" i="1" dirty="0">
              <a:solidFill>
                <a:prstClr val="black"/>
              </a:solidFill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5685" y="2738924"/>
            <a:ext cx="3701435" cy="24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631626" y="5085972"/>
            <a:ext cx="819252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ts val="1200"/>
              </a:spcBef>
            </a:pPr>
            <a:r>
              <a:rPr lang="ar" sz="2200" dirty="0">
                <a:solidFill>
                  <a:prstClr val="black"/>
                </a:solidFill>
              </a:rPr>
              <a:t>متوسط الكهرباء السنوية </a:t>
            </a:r>
            <a:r>
              <a:rPr lang="ar" sz="2200" b="1" u="sng" dirty="0">
                <a:solidFill>
                  <a:prstClr val="black"/>
                </a:solidFill>
                <a:cs typeface="Calibri" panose="020F0502020204030204" pitchFamily="34" charset="0"/>
              </a:rPr>
              <a:t>لخدمات المباني الفنية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</a:rPr>
              <a:t> من الشبكة الرئيسية: 423.570 </a:t>
            </a:r>
            <a:r>
              <a:rPr lang="ar" sz="2200" dirty="0" err="1">
                <a:solidFill>
                  <a:prstClr val="black"/>
                </a:solidFill>
                <a:cs typeface="Calibri" panose="020F0502020204030204" pitchFamily="34" charset="0"/>
              </a:rPr>
              <a:t>كيلوواط </a:t>
            </a:r>
            <a:r>
              <a:rPr lang="ar" sz="2200" baseline="-25000" dirty="0" err="1">
                <a:solidFill>
                  <a:prstClr val="black"/>
                </a:solidFill>
                <a:cs typeface="Calibri" panose="020F0502020204030204" pitchFamily="34" charset="0"/>
              </a:rPr>
              <a:t>ساعة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 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</a:rPr>
              <a:t>78.1٪ = </a:t>
            </a:r>
            <a:r>
              <a:rPr lang="ar" sz="2200" b="1" dirty="0">
                <a:solidFill>
                  <a:prstClr val="black"/>
                </a:solidFill>
                <a:cs typeface="Calibri" panose="020F0502020204030204" pitchFamily="34" charset="0"/>
              </a:rPr>
              <a:t>330،808 </a:t>
            </a:r>
            <a:r>
              <a:rPr lang="ar" sz="2200" b="1" dirty="0" err="1">
                <a:solidFill>
                  <a:prstClr val="black"/>
                </a:solidFill>
                <a:cs typeface="Calibri" panose="020F0502020204030204" pitchFamily="34" charset="0"/>
              </a:rPr>
              <a:t>كيلوواط </a:t>
            </a:r>
            <a:r>
              <a:rPr lang="ar" sz="2200" b="1" baseline="-25000" dirty="0" err="1">
                <a:solidFill>
                  <a:prstClr val="black"/>
                </a:solidFill>
                <a:cs typeface="Calibri" panose="020F0502020204030204" pitchFamily="34" charset="0"/>
              </a:rPr>
              <a:t>ساعة</a:t>
            </a:r>
            <a:endParaRPr lang="en-US" sz="2200" b="1" baseline="-250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15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42D4401-C7BE-744C-05F6-A24531A278A0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3282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25</a:t>
            </a:fld>
            <a:endParaRPr lang="en-US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7277" y="1035448"/>
            <a:ext cx="8541382" cy="172742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" sz="2000" b="1" dirty="0">
                <a:cs typeface="Calibri" panose="020F0502020204030204" pitchFamily="34" charset="0"/>
              </a:rPr>
              <a:t>احسب مساحة ا</a:t>
            </a:r>
            <a:r>
              <a:rPr lang="ar-JO" sz="2000" b="1" dirty="0">
                <a:cs typeface="Calibri" panose="020F0502020204030204" pitchFamily="34" charset="0"/>
              </a:rPr>
              <a:t>لطابق</a:t>
            </a:r>
            <a:r>
              <a:rPr lang="ar" sz="2000" b="1" dirty="0">
                <a:cs typeface="Calibri" panose="020F0502020204030204" pitchFamily="34" charset="0"/>
              </a:rPr>
              <a:t> المفيد للمبنى</a:t>
            </a:r>
          </a:p>
          <a:p>
            <a:pPr marL="0" indent="0" algn="ctr" rtl="1">
              <a:buNone/>
            </a:pPr>
            <a:r>
              <a:rPr lang="ar" sz="2000" dirty="0">
                <a:cs typeface="Calibri" panose="020F0502020204030204" pitchFamily="34" charset="0"/>
              </a:rPr>
              <a:t>استخدم مخططات الطوابق المتاحة التي تمت مراجعتها والتأكد من توافقها مع المبنى الحالي أثناء إجراء تدقيق قصير للطاقة.</a:t>
            </a:r>
          </a:p>
          <a:p>
            <a:pPr marL="0" indent="0" algn="ctr" rtl="1">
              <a:buNone/>
            </a:pPr>
            <a:r>
              <a:rPr lang="ar" sz="2000" dirty="0">
                <a:solidFill>
                  <a:srgbClr val="92D050"/>
                </a:solidFill>
                <a:cs typeface="Calibri" panose="020F0502020204030204" pitchFamily="34" charset="0"/>
              </a:rPr>
              <a:t>استخدم الأبعاد الداخلية </a:t>
            </a:r>
            <a:r>
              <a:rPr lang="ar" sz="2000" dirty="0">
                <a:cs typeface="Calibri" panose="020F0502020204030204" pitchFamily="34" charset="0"/>
              </a:rPr>
              <a:t>. </a:t>
            </a:r>
            <a:r>
              <a:rPr lang="ar" sz="2000" dirty="0">
                <a:solidFill>
                  <a:srgbClr val="FF0000"/>
                </a:solidFill>
                <a:cs typeface="Calibri" panose="020F0502020204030204" pitchFamily="34" charset="0"/>
              </a:rPr>
              <a:t>استبعد من تمرين القياس مناطق الأرضية غير الموجودة في النطاق </a:t>
            </a:r>
            <a:r>
              <a:rPr lang="ar" sz="2000" dirty="0">
                <a:cs typeface="Calibri" panose="020F0502020204030204" pitchFamily="34" charset="0"/>
              </a:rPr>
              <a:t>(انظر المستويات)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ar-JO" sz="2000" dirty="0">
                <a:cs typeface="Calibri" panose="020F0502020204030204" pitchFamily="34" charset="0"/>
              </a:rPr>
              <a:t>مساحة طابق </a:t>
            </a:r>
            <a:r>
              <a:rPr lang="ar" sz="2000" dirty="0">
                <a:cs typeface="Calibri" panose="020F0502020204030204" pitchFamily="34" charset="0"/>
              </a:rPr>
              <a:t>دا</a:t>
            </a:r>
            <a:r>
              <a:rPr lang="ar-JO" sz="2000" dirty="0">
                <a:cs typeface="Calibri" panose="020F0502020204030204" pitchFamily="34" charset="0"/>
              </a:rPr>
              <a:t>خلي</a:t>
            </a:r>
            <a:r>
              <a:rPr lang="ar" sz="2000" dirty="0">
                <a:cs typeface="Calibri" panose="020F0502020204030204" pitchFamily="34" charset="0"/>
              </a:rPr>
              <a:t> مفيد : </a:t>
            </a:r>
            <a:r>
              <a:rPr lang="ar" sz="2000" b="1" u="sng" dirty="0">
                <a:cs typeface="Calibri" panose="020F0502020204030204" pitchFamily="34" charset="0"/>
              </a:rPr>
              <a:t>4،915.1 م </a:t>
            </a:r>
            <a:r>
              <a:rPr lang="ar" sz="2000" b="1" u="sng" baseline="30000" dirty="0">
                <a:cs typeface="Calibri" panose="020F0502020204030204" pitchFamily="34" charset="0"/>
              </a:rPr>
              <a:t>2</a:t>
            </a:r>
            <a:r>
              <a:rPr lang="ar" sz="2000" b="1" u="sng" dirty="0">
                <a:cs typeface="Calibri" panose="020F0502020204030204" pitchFamily="34" charset="0"/>
              </a:rPr>
              <a:t>  </a:t>
            </a:r>
            <a:endParaRPr lang="en-US" sz="2000" b="1" u="sng" dirty="0">
              <a:cs typeface="Calibri" panose="020F050202020403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67277" y="3395151"/>
            <a:ext cx="2837848" cy="2427401"/>
            <a:chOff x="1215615" y="3302598"/>
            <a:chExt cx="2837848" cy="2427401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432" y="3302598"/>
              <a:ext cx="2715031" cy="20580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1215615" y="5360667"/>
              <a:ext cx="28378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dirty="0"/>
                <a:t>الطابق نموذجي</a:t>
              </a:r>
              <a:endParaRPr lang="en-US" dirty="0"/>
            </a:p>
          </p:txBody>
        </p:sp>
      </p:grp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21" y="206997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sp>
        <p:nvSpPr>
          <p:cNvPr id="10" name="Rectangle 9"/>
          <p:cNvSpPr/>
          <p:nvPr/>
        </p:nvSpPr>
        <p:spPr>
          <a:xfrm>
            <a:off x="7518804" y="786202"/>
            <a:ext cx="1602371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2</a:t>
            </a:r>
            <a:endParaRPr lang="el-GR" sz="2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054B3C4-2DDC-B642-84EF-ED20408DC91D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FF00C8-997C-8883-D5CA-58B1E341D02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6" t="13894" r="7926" b="28801"/>
          <a:stretch/>
        </p:blipFill>
        <p:spPr bwMode="auto">
          <a:xfrm>
            <a:off x="4166973" y="3066482"/>
            <a:ext cx="4586933" cy="24099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040026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7932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26</a:t>
            </a:fld>
            <a:endParaRPr lang="en-US"/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139267"/>
            <a:ext cx="8541382" cy="4612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" sz="2000" b="1" dirty="0">
                <a:cs typeface="Calibri" panose="020F0502020204030204" pitchFamily="34" charset="0"/>
              </a:rPr>
              <a:t>احسب كثافة استخدام الطاقة الكهربائية السنوية ( </a:t>
            </a:r>
            <a:r>
              <a:rPr lang="ar" sz="2000" b="1" dirty="0" err="1">
                <a:cs typeface="Calibri" panose="020F0502020204030204" pitchFamily="34" charset="0"/>
              </a:rPr>
              <a:t>kWh </a:t>
            </a:r>
            <a:r>
              <a:rPr lang="ar" sz="2000" b="1" baseline="-25000" dirty="0" err="1">
                <a:cs typeface="Calibri" panose="020F0502020204030204" pitchFamily="34" charset="0"/>
              </a:rPr>
              <a:t>e </a:t>
            </a:r>
            <a:r>
              <a:rPr lang="ar" sz="2000" b="1" dirty="0">
                <a:cs typeface="Calibri" panose="020F0502020204030204" pitchFamily="34" charset="0"/>
              </a:rPr>
              <a:t>/ m </a:t>
            </a:r>
            <a:r>
              <a:rPr lang="ar" sz="2000" b="1" baseline="30000" dirty="0">
                <a:cs typeface="Calibri" panose="020F0502020204030204" pitchFamily="34" charset="0"/>
              </a:rPr>
              <a:t>2 </a:t>
            </a:r>
            <a:r>
              <a:rPr lang="ar" sz="2000" b="1" dirty="0">
                <a:cs typeface="Calibri" panose="020F0502020204030204" pitchFamily="34" charset="0"/>
              </a:rPr>
              <a:t>/ y) لخدمات المباني الفنية</a:t>
            </a:r>
            <a:endParaRPr lang="en-US" sz="2000" b="1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458278" y="1568282"/>
            <a:ext cx="1683254" cy="953916"/>
            <a:chOff x="7458278" y="1387307"/>
            <a:chExt cx="1683254" cy="953916"/>
          </a:xfrm>
        </p:grpSpPr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1733" y="1506604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906" y="1387307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ounded Rectangle 18"/>
            <p:cNvSpPr/>
            <p:nvPr/>
          </p:nvSpPr>
          <p:spPr>
            <a:xfrm>
              <a:off x="7458278" y="14195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53758" y="2900180"/>
            <a:ext cx="8084187" cy="2017597"/>
            <a:chOff x="-8770069" y="1178783"/>
            <a:chExt cx="8084187" cy="2017597"/>
          </a:xfrm>
        </p:grpSpPr>
        <p:sp>
          <p:nvSpPr>
            <p:cNvPr id="22" name="TextBox 21"/>
            <p:cNvSpPr txBox="1"/>
            <p:nvPr/>
          </p:nvSpPr>
          <p:spPr>
            <a:xfrm>
              <a:off x="-2834756" y="2435678"/>
              <a:ext cx="21488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" sz="2000" u="sng" dirty="0"/>
                <a:t>330808 </a:t>
              </a:r>
              <a:r>
                <a:rPr lang="ar" sz="2000" u="sng" dirty="0" err="1"/>
                <a:t>كيلوواط </a:t>
              </a:r>
              <a:r>
                <a:rPr lang="ar" sz="2000" u="sng" baseline="-25000" dirty="0" err="1"/>
                <a:t>ساعة</a:t>
              </a:r>
              <a:endParaRPr lang="en-US" sz="2000" u="sng" baseline="-250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-3562203" y="2174068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-5590291" y="2273050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-8124818" y="1205375"/>
              <a:ext cx="2043245" cy="858496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الكهرباء المنقولة </a:t>
              </a:r>
              <a:r>
                <a:rPr lang="a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للخدمات الفنية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-5084130" y="2425165"/>
              <a:ext cx="13115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sz="2000" u="sng" dirty="0"/>
                <a:t>4915.1 م </a:t>
              </a:r>
              <a:r>
                <a:rPr lang="ar" sz="2000" u="sng" baseline="30000" dirty="0"/>
                <a:t>2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-8770069" y="2521966"/>
              <a:ext cx="31645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" sz="2000" b="1" dirty="0"/>
                <a:t>67.3 </a:t>
              </a:r>
              <a:r>
                <a:rPr lang="ar" sz="2000" b="1" dirty="0" err="1"/>
                <a:t>كيلو واط ساعة </a:t>
              </a:r>
              <a:r>
                <a:rPr lang="ar" sz="2000" b="1" baseline="-25000" dirty="0" err="1"/>
                <a:t>e </a:t>
              </a:r>
              <a:r>
                <a:rPr lang="ar" sz="2000" b="1" dirty="0"/>
                <a:t>/ م </a:t>
              </a:r>
              <a:r>
                <a:rPr lang="ar" sz="2000" b="1" baseline="30000" dirty="0"/>
                <a:t>2 </a:t>
              </a:r>
              <a:r>
                <a:rPr lang="ar" sz="2000" b="1" dirty="0"/>
                <a:t>/ سنة</a:t>
              </a:r>
              <a:endParaRPr lang="en-US" sz="2000" b="1" baseline="30000" dirty="0"/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-5397910" y="1178783"/>
              <a:ext cx="2888932" cy="747415"/>
              <a:chOff x="-5327574" y="1178783"/>
              <a:chExt cx="2888932" cy="747415"/>
            </a:xfrm>
          </p:grpSpPr>
          <p:pic>
            <p:nvPicPr>
              <p:cNvPr id="3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068442" y="1178783"/>
                <a:ext cx="987119" cy="747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1" name="Rectangle 30"/>
              <p:cNvSpPr/>
              <p:nvPr/>
            </p:nvSpPr>
            <p:spPr>
              <a:xfrm>
                <a:off x="-5327574" y="1270696"/>
                <a:ext cx="28889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JO" b="1" dirty="0"/>
                  <a:t>مساحة الطابق الداخلي المفيدة </a:t>
                </a:r>
                <a:r>
                  <a:rPr lang="ar" b="1" dirty="0"/>
                  <a:t>(م </a:t>
                </a:r>
                <a:r>
                  <a:rPr lang="ar" b="1" baseline="30000" dirty="0"/>
                  <a:t>2 </a:t>
                </a:r>
                <a:r>
                  <a:rPr lang="ar" sz="1600" b="1" dirty="0"/>
                  <a:t>)</a:t>
                </a:r>
                <a:endParaRPr lang="en-US" sz="1600" b="1" dirty="0"/>
              </a:p>
            </p:txBody>
          </p:sp>
        </p:grpSp>
      </p:grpSp>
      <p:sp>
        <p:nvSpPr>
          <p:cNvPr id="20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sp>
        <p:nvSpPr>
          <p:cNvPr id="23" name="Rectangle 22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الخطوه 3</a:t>
            </a:r>
            <a:endParaRPr lang="el-GR" sz="2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E911BF3-44BD-C0E9-1DA0-1CC64FACECC7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9602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ar-JO" b="1" dirty="0">
                <a:cs typeface="Calibri" panose="020F0502020204030204" pitchFamily="34" charset="0"/>
              </a:rPr>
              <a:t>تدريب </a:t>
            </a:r>
            <a:endParaRPr lang="it-IT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764CD1-DA27-2412-FF7A-5916C5FCEA7B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4532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28</a:t>
            </a:fld>
            <a:endParaRPr lang="en-US"/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291264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</a:rPr>
              <a:t>مبنى يقع في أثينا مكيف مركزيًا مع تركيبات HVAC الموفرة للطاقة.</a:t>
            </a:r>
            <a:endParaRPr lang="en-US" sz="200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lvl="0" indent="0" algn="just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000" b="1" i="1" dirty="0">
                <a:solidFill>
                  <a:prstClr val="black"/>
                </a:solidFill>
                <a:cs typeface="Calibri" panose="020F0502020204030204" pitchFamily="34" charset="0"/>
              </a:rPr>
              <a:t>البيانات المتاحة </a:t>
            </a:r>
            <a:r>
              <a:rPr lang="ar" sz="2000" i="1" dirty="0">
                <a:solidFill>
                  <a:prstClr val="black"/>
                </a:solidFill>
                <a:cs typeface="Calibri" panose="020F0502020204030204" pitchFamily="34" charset="0"/>
              </a:rPr>
              <a:t>: قدم مدير المبنى </a:t>
            </a:r>
            <a:r>
              <a:rPr lang="ar" sz="2000" b="1" i="1" dirty="0">
                <a:solidFill>
                  <a:prstClr val="black"/>
                </a:solidFill>
                <a:cs typeface="Calibri" panose="020F0502020204030204" pitchFamily="34" charset="0"/>
              </a:rPr>
              <a:t>المخططات الأرضية </a:t>
            </a:r>
            <a:r>
              <a:rPr lang="ar" sz="2000" b="1" i="1" dirty="0">
                <a:cs typeface="Calibri" panose="020F0502020204030204" pitchFamily="34" charset="0"/>
              </a:rPr>
              <a:t>واستهلاك الطاقة </a:t>
            </a:r>
            <a:r>
              <a:rPr lang="ar" sz="2000" i="1" dirty="0">
                <a:solidFill>
                  <a:prstClr val="black"/>
                </a:solidFill>
                <a:cs typeface="Calibri" panose="020F0502020204030204" pitchFamily="34" charset="0"/>
              </a:rPr>
              <a:t>السنوي </a:t>
            </a:r>
            <a:r>
              <a:rPr lang="ar" sz="2000" i="1" dirty="0">
                <a:cs typeface="Calibri" panose="020F0502020204030204" pitchFamily="34" charset="0"/>
              </a:rPr>
              <a:t>على مدى عدة سنوات. تم استخراج البيانات من فواتير الكهرباء التي تتوافق مع إجمالي الطلب على الطاقة الكهربائية للمباني لجميع استخداماتها النهائية خلال العام المقابل.</a:t>
            </a:r>
            <a:r>
              <a:rPr lang="ar" sz="2000" i="1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endParaRPr lang="en-US" sz="2000" i="1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1000" dirty="0"/>
          </a:p>
          <a:p>
            <a:pPr marL="0" indent="0" algn="r" rtl="1">
              <a:buNone/>
            </a:pPr>
            <a:endParaRPr lang="en-US" sz="1000" dirty="0"/>
          </a:p>
          <a:p>
            <a:pPr marL="0" indent="0" algn="r" rtl="1">
              <a:buNone/>
            </a:pPr>
            <a:endParaRPr lang="en-US" sz="1000" dirty="0"/>
          </a:p>
          <a:p>
            <a:pPr marL="0" indent="0" algn="r" rtl="1">
              <a:buNone/>
            </a:pPr>
            <a:endParaRPr lang="en-US" sz="1000" dirty="0"/>
          </a:p>
          <a:p>
            <a:pPr marL="0" indent="0" algn="r" rtl="1">
              <a:buNone/>
            </a:pPr>
            <a:endParaRPr lang="en-US" sz="1000" dirty="0"/>
          </a:p>
          <a:p>
            <a:pPr marL="0" indent="0" algn="r" rtl="1">
              <a:buNone/>
            </a:pPr>
            <a:endParaRPr lang="en-US" sz="1000" dirty="0"/>
          </a:p>
          <a:p>
            <a:pPr marL="0" indent="0" algn="r" rtl="1">
              <a:buNone/>
            </a:pPr>
            <a:endParaRPr lang="en-US" sz="1000" dirty="0"/>
          </a:p>
          <a:p>
            <a:pPr marL="0" indent="0" algn="r" rtl="1">
              <a:buNone/>
            </a:pPr>
            <a:endParaRPr lang="en-US" sz="1000" dirty="0"/>
          </a:p>
          <a:p>
            <a:pPr marL="0" indent="0" algn="r" rtl="1">
              <a:buNone/>
            </a:pPr>
            <a:endParaRPr lang="en-US" sz="1000" dirty="0"/>
          </a:p>
          <a:p>
            <a:pPr marL="0" indent="0" algn="ctr" rtl="1">
              <a:buNone/>
            </a:pPr>
            <a:r>
              <a:rPr lang="ar" sz="2000" i="1" dirty="0"/>
              <a:t>استخدم البيانات التالية لحل التمرين</a:t>
            </a:r>
          </a:p>
          <a:p>
            <a:pPr marL="0" indent="0" algn="ctr" rtl="1">
              <a:buNone/>
            </a:pPr>
            <a:endParaRPr lang="en-US" sz="2000" i="1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grpSp>
        <p:nvGrpSpPr>
          <p:cNvPr id="8" name="Group 7"/>
          <p:cNvGrpSpPr/>
          <p:nvPr/>
        </p:nvGrpSpPr>
        <p:grpSpPr>
          <a:xfrm>
            <a:off x="208344" y="3429000"/>
            <a:ext cx="8701272" cy="1803959"/>
            <a:chOff x="127768" y="4530324"/>
            <a:chExt cx="8701272" cy="1502196"/>
          </a:xfrm>
        </p:grpSpPr>
        <p:sp>
          <p:nvSpPr>
            <p:cNvPr id="9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127768" y="4530324"/>
              <a:ext cx="8701272" cy="104919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 احسب الطلب على الطاقة الكهربائية التي يتم توصيلها </a:t>
              </a:r>
              <a:r>
                <a:rPr lang="ar" sz="2000" dirty="0"/>
                <a:t>(أي استهلاك الطاقة الكهربائية النهائي للخدمات الفنية للمبنى) لكل </a:t>
              </a:r>
              <a:r>
                <a:rPr lang="ar" sz="2000" b="1" dirty="0"/>
                <a:t>مساحة أرضية داخلية مفيدة للمبنى </a:t>
              </a:r>
              <a:r>
                <a:rPr lang="ar" sz="2000" dirty="0"/>
                <a:t>سنويًا (أي كثافة استخدام الطاقة الكهربائية النهائية ).</a:t>
              </a:r>
              <a:endParaRPr lang="en-US" sz="2000" b="1" dirty="0"/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472" y="5431944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4671145-B43F-E5BE-112A-56720C257038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919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3048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29</a:t>
            </a:fld>
            <a:endParaRPr lang="en-US"/>
          </a:p>
        </p:txBody>
      </p:sp>
      <p:pic>
        <p:nvPicPr>
          <p:cNvPr id="16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53" y="2386661"/>
            <a:ext cx="3102739" cy="239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77" y="3831172"/>
            <a:ext cx="2573812" cy="231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84053" y="1483287"/>
            <a:ext cx="8291264" cy="44847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ar" sz="2200" b="1" dirty="0">
                <a:latin typeface="Calibri" panose="020F0502020204030204" pitchFamily="34" charset="0"/>
                <a:cs typeface="Calibri" panose="020F0502020204030204" pitchFamily="34" charset="0"/>
              </a:rPr>
              <a:t>خطط المبنى</a:t>
            </a:r>
            <a:endParaRPr lang="it-IT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000" i="1" dirty="0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892" y="1000410"/>
            <a:ext cx="1208087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429" y="2263410"/>
            <a:ext cx="1225550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29" y="3583242"/>
            <a:ext cx="1212850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886" y="1074690"/>
            <a:ext cx="3214514" cy="237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540" y="5388238"/>
            <a:ext cx="643099" cy="65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7383036" y="5421350"/>
            <a:ext cx="168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400" i="1" dirty="0"/>
              <a:t>أرضية داخلية مفيدة = 416 م </a:t>
            </a:r>
            <a:r>
              <a:rPr lang="ar" sz="1400" i="1" baseline="30000" dirty="0"/>
              <a:t>2</a:t>
            </a:r>
            <a:endParaRPr lang="en-US" sz="1400" i="1" baseline="30000" dirty="0"/>
          </a:p>
        </p:txBody>
      </p:sp>
      <p:sp>
        <p:nvSpPr>
          <p:cNvPr id="25" name="Rectangle 24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C166D80-3F22-38BD-54C1-4568B79DD44F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7535E0-B40A-6081-4119-70EED7BE84ED}"/>
              </a:ext>
            </a:extLst>
          </p:cNvPr>
          <p:cNvSpPr/>
          <p:nvPr/>
        </p:nvSpPr>
        <p:spPr>
          <a:xfrm>
            <a:off x="4728931" y="5774237"/>
            <a:ext cx="1099820" cy="41465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ar-J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طابق أول 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0EC67E-3622-7ACC-C283-D9329DD1A448}"/>
              </a:ext>
            </a:extLst>
          </p:cNvPr>
          <p:cNvSpPr/>
          <p:nvPr/>
        </p:nvSpPr>
        <p:spPr>
          <a:xfrm>
            <a:off x="1519451" y="4446842"/>
            <a:ext cx="807060" cy="41465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ar-J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تسوية 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A4526E-B507-E1C2-AC15-5ECA5A865E39}"/>
              </a:ext>
            </a:extLst>
          </p:cNvPr>
          <p:cNvSpPr/>
          <p:nvPr/>
        </p:nvSpPr>
        <p:spPr>
          <a:xfrm>
            <a:off x="4855930" y="3168587"/>
            <a:ext cx="1105031" cy="41465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ar-JO" sz="1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طابق أرضي </a:t>
            </a:r>
            <a:endParaRPr lang="en-US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486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8739"/>
          </a:xfrm>
        </p:spPr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54033" y="1511470"/>
            <a:ext cx="1933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b="1" dirty="0"/>
              <a:t>قطاع خدمات الاتحاد الأوروبي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95157" y="1511470"/>
            <a:ext cx="2212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b="1" dirty="0"/>
              <a:t>القطاع السكني في الاتحاد الأوروبي</a:t>
            </a:r>
            <a:endParaRPr lang="en-US" b="1" dirty="0"/>
          </a:p>
        </p:txBody>
      </p:sp>
      <p:sp>
        <p:nvSpPr>
          <p:cNvPr id="2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1"/>
            <a:ext cx="8229600" cy="49955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خلفية</a:t>
            </a:r>
            <a:r>
              <a:rPr lang="a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2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/>
              <a:t>ب</a:t>
            </a:r>
            <a:r>
              <a:rPr lang="ar-JO" sz="2800" dirty="0"/>
              <a:t> . 1 . 3 </a:t>
            </a:r>
            <a:r>
              <a:rPr lang="ar" sz="2800" dirty="0"/>
              <a:t> - </a:t>
            </a:r>
            <a:r>
              <a:rPr lang="ar-JO" sz="2800" dirty="0"/>
              <a:t>استهلاك الطاقة الكهربائية</a:t>
            </a:r>
            <a:endParaRPr lang="en-US" sz="2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BF1EEF3-C282-608E-6CD4-F4528546EAD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8" t="51858" r="36909" b="14092"/>
          <a:stretch/>
        </p:blipFill>
        <p:spPr bwMode="auto">
          <a:xfrm>
            <a:off x="5017022" y="2320401"/>
            <a:ext cx="3520488" cy="27794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DE1B299-84AB-90BE-8F0C-9AAAE9E3EC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45" t="5556" r="16851" b="54981"/>
          <a:stretch/>
        </p:blipFill>
        <p:spPr bwMode="auto">
          <a:xfrm>
            <a:off x="944905" y="2479516"/>
            <a:ext cx="3328858" cy="26736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80F45E-29E4-A124-AEC1-B2E81128CB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610" y="3577438"/>
            <a:ext cx="414447" cy="2761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514845B-0234-B975-E504-F602E715B81B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1327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462" y="801471"/>
            <a:ext cx="340173" cy="54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976993"/>
              </p:ext>
            </p:extLst>
          </p:nvPr>
        </p:nvGraphicFramePr>
        <p:xfrm>
          <a:off x="2209159" y="1146909"/>
          <a:ext cx="6435525" cy="475488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431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71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71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71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7648">
                <a:tc>
                  <a:txBody>
                    <a:bodyPr/>
                    <a:lstStyle/>
                    <a:p>
                      <a:pPr algn="r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شهر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648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يناير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6082.3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3985.2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5622.7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648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فبراير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5392.1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3723.6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4988.5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7648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dirty="0"/>
                        <a:t>مارس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5769.3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3739.4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5165.6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7648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أبريل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5266.8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4028.9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4634.2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7648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dirty="0"/>
                        <a:t>ماي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5004.9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4815.5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4951.8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7648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يونيو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6985.0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5366.0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5015.9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7648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يوليو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7976.3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6121.1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5999.4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7648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أغسطس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8111.5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6219.3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6023.2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7648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سبتمبر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6622.7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5376.9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6974.8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7648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اكتوبر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5355.3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4218.6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4259.4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8497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نوفمبر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4975.9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3400.3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4357.2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7648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ديسمبر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5651.4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3726.4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4373.7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30</a:t>
            </a:fld>
            <a:endParaRPr lang="en-US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952750" y="879897"/>
            <a:ext cx="4238625" cy="44847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ar" sz="2200" b="1" dirty="0">
                <a:latin typeface="Calibri" panose="020F0502020204030204" pitchFamily="34" charset="0"/>
                <a:cs typeface="Calibri" panose="020F0502020204030204" pitchFamily="34" charset="0"/>
              </a:rPr>
              <a:t>استهلاك الكهرباء ( </a:t>
            </a:r>
            <a:r>
              <a:rPr lang="ar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كيلوواط </a:t>
            </a:r>
            <a:r>
              <a:rPr lang="ar" sz="2200" b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ساعة </a:t>
            </a:r>
            <a:r>
              <a:rPr lang="ar" sz="22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000" i="1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1.3 -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sp>
        <p:nvSpPr>
          <p:cNvPr id="7" name="Rectangle 6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617ACF-D356-B006-6E11-1E56227646BA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804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3282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المؤشر </a:t>
            </a:r>
            <a:r>
              <a:rPr lang="a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081966"/>
              </p:ext>
            </p:extLst>
          </p:nvPr>
        </p:nvGraphicFramePr>
        <p:xfrm>
          <a:off x="567160" y="2060418"/>
          <a:ext cx="8229599" cy="226548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08881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1527858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1794076">
                  <a:extLst>
                    <a:ext uri="{9D8B030D-6E8A-4147-A177-3AD203B41FA5}">
                      <a16:colId xmlns:a16="http://schemas.microsoft.com/office/drawing/2014/main" val="2093439941"/>
                    </a:ext>
                  </a:extLst>
                </a:gridCol>
                <a:gridCol w="3298784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287768">
                <a:tc>
                  <a:txBody>
                    <a:bodyPr/>
                    <a:lstStyle/>
                    <a:p>
                      <a:pPr algn="ctr" rtl="1"/>
                      <a:r>
                        <a:rPr lang="ar-JO" dirty="0"/>
                        <a:t>مصدر المعلومات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dirty="0"/>
                        <a:t>مرحلة المشروع</a:t>
                      </a:r>
                      <a:endParaRPr lang="a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dirty="0"/>
                        <a:t>وحدة</a:t>
                      </a:r>
                      <a:endParaRPr lang="a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dirty="0"/>
                        <a:t>وصف </a:t>
                      </a:r>
                      <a:endParaRPr lang="a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1899723">
                <a:tc>
                  <a:txBody>
                    <a:bodyPr/>
                    <a:lstStyle/>
                    <a:p>
                      <a:pPr algn="r" rtl="1"/>
                      <a:r>
                        <a:rPr lang="ar" sz="1800" u="none" strike="noStrike" kern="1200" baseline="0" dirty="0"/>
                        <a:t>تقدير</a:t>
                      </a:r>
                      <a:endParaRPr lang="it-IT" dirty="0"/>
                    </a:p>
                    <a:p>
                      <a:pPr algn="r" rtl="1"/>
                      <a:r>
                        <a:rPr lang="ar" dirty="0"/>
                        <a:t>__________</a:t>
                      </a:r>
                      <a:endParaRPr lang="it-IT" dirty="0"/>
                    </a:p>
                    <a:p>
                      <a:pPr algn="r" rtl="1"/>
                      <a:r>
                        <a:rPr lang="ar" sz="1800" u="none" strike="noStrike" kern="1200" baseline="0" dirty="0"/>
                        <a:t>القياس</a:t>
                      </a:r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r" rtl="1"/>
                      <a:endParaRPr lang="ar-JO" sz="1800" u="none" strike="noStrike" kern="1200" baseline="0" dirty="0"/>
                    </a:p>
                    <a:p>
                      <a:pPr algn="r" rtl="1"/>
                      <a:endParaRPr lang="ar-JO" sz="1800" u="none" strike="noStrike" kern="1200" baseline="0" dirty="0"/>
                    </a:p>
                    <a:p>
                      <a:pPr algn="r" rtl="1"/>
                      <a:endParaRPr lang="ar-JO" sz="1800" u="none" strike="noStrike" kern="12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تصميم</a:t>
                      </a:r>
                    </a:p>
                    <a:p>
                      <a:pPr algn="r" rtl="1"/>
                      <a:r>
                        <a:rPr lang="ar" dirty="0"/>
                        <a:t>____________</a:t>
                      </a:r>
                      <a:endParaRPr lang="it-IT" dirty="0"/>
                    </a:p>
                    <a:p>
                      <a:pPr algn="r" rtl="1"/>
                      <a:r>
                        <a:rPr lang="ar-JO" dirty="0"/>
                        <a:t>اشغال</a:t>
                      </a:r>
                      <a:endParaRPr lang="ar-JO" sz="1800" kern="1200" dirty="0">
                        <a:effectLst/>
                      </a:endParaRPr>
                    </a:p>
                    <a:p>
                      <a:pPr algn="r" rtl="1"/>
                      <a:endParaRPr lang="ar-JO" sz="1800" u="none" strike="noStrike" kern="1200" baseline="0" dirty="0">
                        <a:effectLst/>
                      </a:endParaRPr>
                    </a:p>
                    <a:p>
                      <a:pPr algn="r" rtl="1"/>
                      <a:endParaRPr lang="en-US" sz="1800" kern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1800" u="none" strike="noStrike" kern="1200" baseline="0" dirty="0"/>
                        <a:t>كيلوواط ساعة / م </a:t>
                      </a:r>
                      <a:r>
                        <a:rPr lang="ar" sz="1800" u="none" strike="noStrike" kern="1200" baseline="30000" dirty="0"/>
                        <a:t>2 </a:t>
                      </a:r>
                      <a:r>
                        <a:rPr lang="ar" sz="1800" u="none" strike="noStrike" kern="1200" baseline="0" dirty="0"/>
                        <a:t>/ سنة</a:t>
                      </a:r>
                    </a:p>
                    <a:p>
                      <a:pPr algn="r" rtl="1"/>
                      <a:endParaRPr lang="it-IT" strike="no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JO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استهلاك الطاقة الكهربائية لكل استخدام داخلي لمساحة أرضية / سنة </a:t>
                      </a:r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635" y="85213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/>
              <a:t>ب</a:t>
            </a:r>
            <a:r>
              <a:rPr lang="ar-JO" sz="2800" dirty="0"/>
              <a:t> . 1 . 3 </a:t>
            </a:r>
            <a:r>
              <a:rPr lang="ar" sz="2800" dirty="0"/>
              <a:t> - </a:t>
            </a:r>
            <a:r>
              <a:rPr lang="ar-JO" sz="2800" dirty="0"/>
              <a:t>استهلاك الطاقة الكهربائية</a:t>
            </a:r>
            <a:endParaRPr lang="en-US" sz="2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6B18FB-EE1E-9B98-D498-5CDE540AE31F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00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138930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الهدف</a:t>
            </a:r>
            <a:endParaRPr lang="ar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ar" sz="2400" dirty="0">
                <a:latin typeface="Calibri" panose="020F0502020204030204" pitchFamily="34" charset="0"/>
                <a:cs typeface="Calibri" panose="020F0502020204030204" pitchFamily="34" charset="0"/>
              </a:rPr>
              <a:t>تقليل إجمالي استهلاك الطاقة الكهربائية للمبنى.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9873"/>
            <a:ext cx="2133600" cy="298127"/>
          </a:xfrm>
        </p:spPr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1150835" y="1987296"/>
            <a:ext cx="5964489" cy="2694593"/>
            <a:chOff x="1290246" y="2893067"/>
            <a:chExt cx="5964489" cy="269459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07652" y="2893067"/>
              <a:ext cx="2247083" cy="1600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3081" y="2910080"/>
              <a:ext cx="3511580" cy="26775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90246" y="4063498"/>
              <a:ext cx="1137422" cy="76103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/>
              <a:t>ب</a:t>
            </a:r>
            <a:r>
              <a:rPr lang="ar-JO" sz="2800" dirty="0"/>
              <a:t> . 1 . 3 </a:t>
            </a:r>
            <a:r>
              <a:rPr lang="ar" sz="2800" dirty="0"/>
              <a:t> - </a:t>
            </a:r>
            <a:r>
              <a:rPr lang="ar-JO" sz="2800" dirty="0"/>
              <a:t>استهلاك الطاقة الكهربائية</a:t>
            </a:r>
            <a:endParaRPr lang="en-US" sz="2200" dirty="0"/>
          </a:p>
        </p:txBody>
      </p:sp>
      <p:sp>
        <p:nvSpPr>
          <p:cNvPr id="9" name="Rectangle 8"/>
          <p:cNvSpPr/>
          <p:nvPr/>
        </p:nvSpPr>
        <p:spPr>
          <a:xfrm>
            <a:off x="96134" y="4668262"/>
            <a:ext cx="3729519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b="1" dirty="0">
                <a:solidFill>
                  <a:srgbClr val="006600"/>
                </a:solidFill>
              </a:rPr>
              <a:t>NZEB (EPBD 2018/844)</a:t>
            </a:r>
            <a:endParaRPr lang="el-GR" b="1" dirty="0">
              <a:solidFill>
                <a:srgbClr val="0066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ar" sz="1600" b="1" dirty="0">
                <a:solidFill>
                  <a:srgbClr val="006600"/>
                </a:solidFill>
              </a:rPr>
              <a:t>مباني شبه معدومة الطاقة</a:t>
            </a: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ar" sz="1600" b="1" i="1" kern="0" dirty="0">
                <a:solidFill>
                  <a:srgbClr val="006600"/>
                </a:solidFill>
              </a:rPr>
              <a:t>جميع المباني الجديدة من عام 2021</a:t>
            </a:r>
            <a:endParaRPr lang="en-US" sz="1600" b="1" i="1" kern="0" dirty="0">
              <a:solidFill>
                <a:srgbClr val="006600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ar" sz="1600" b="1" i="1" kern="0" dirty="0">
                <a:solidFill>
                  <a:srgbClr val="006600"/>
                </a:solidFill>
              </a:rPr>
              <a:t>المباني العامة الجديدة من 2019</a:t>
            </a:r>
            <a:endParaRPr lang="en-US" sz="1600" b="1" dirty="0">
              <a:solidFill>
                <a:srgbClr val="006600"/>
              </a:solidFill>
            </a:endParaRPr>
          </a:p>
          <a:p>
            <a:endParaRPr lang="en-GB" sz="1600" b="1" dirty="0">
              <a:solidFill>
                <a:srgbClr val="006600"/>
              </a:solidFill>
            </a:endParaRPr>
          </a:p>
        </p:txBody>
      </p:sp>
      <p:pic>
        <p:nvPicPr>
          <p:cNvPr id="11" name="Picture 3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71" y="4377089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556504" y="4668262"/>
            <a:ext cx="340461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b="1" dirty="0">
                <a:solidFill>
                  <a:srgbClr val="006600"/>
                </a:solidFill>
              </a:rPr>
              <a:t>طاقة نظيفة لجميع الأوروبيين</a:t>
            </a:r>
          </a:p>
          <a:p>
            <a:r>
              <a:rPr lang="ar" sz="1600" b="1" dirty="0">
                <a:solidFill>
                  <a:srgbClr val="006600"/>
                </a:solidFill>
              </a:rPr>
              <a:t>حزمة جديدة من التدابير لتوفير الإطار التشريعي المستقر اللازم لتسهيل انتقال الطاقة النظيفة نحو إنشاء اتحاد الطاقة</a:t>
            </a:r>
          </a:p>
        </p:txBody>
      </p:sp>
      <p:pic>
        <p:nvPicPr>
          <p:cNvPr id="14" name="Picture 3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040" y="4377089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955570" y="6160978"/>
            <a:ext cx="41921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" sz="800" b="1" dirty="0">
                <a:solidFill>
                  <a:srgbClr val="006600"/>
                </a:solidFill>
                <a:latin typeface="Arial Narrow" panose="020B0606020202030204" pitchFamily="34" charset="0"/>
              </a:rPr>
              <a:t>https://ec.europa.eu/energy/en/topics/energy-strategy-and-energy-union/clean-energy-all-europeans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F48EF3-E6F3-E90F-6A02-5A9F14E8D3F2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783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597" y="1867971"/>
            <a:ext cx="1629014" cy="1159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121665"/>
            <a:ext cx="5769969" cy="32319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400" b="1" u="sng" dirty="0">
                <a:cs typeface="Calibri" panose="020F0502020204030204" pitchFamily="34" charset="0"/>
              </a:rPr>
              <a:t>وصف</a:t>
            </a:r>
            <a:endParaRPr lang="en-US" sz="2400" b="1" u="sng" dirty="0"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2200" b="1" u="sng" dirty="0"/>
          </a:p>
          <a:p>
            <a:pPr marL="0" indent="0" algn="r" rtl="1">
              <a:buNone/>
            </a:pPr>
            <a:r>
              <a:rPr lang="ar" sz="2200" dirty="0"/>
              <a:t>يوفر المؤشر فهماً لاستهلاك الكهرباء في المبنى .</a:t>
            </a:r>
            <a:endParaRPr lang="en-US" sz="2200" dirty="0"/>
          </a:p>
          <a:p>
            <a:pPr marL="0" indent="0" algn="r" rtl="1">
              <a:spcBef>
                <a:spcPts val="1200"/>
              </a:spcBef>
              <a:buNone/>
            </a:pPr>
            <a:r>
              <a:rPr lang="ar" sz="2200" dirty="0"/>
              <a:t>هذا بشكل عام مسؤول عن غالبية استخدام طاقة دورة الحياة للمباني التي تم تشييدها قبل عام 2000.</a:t>
            </a:r>
            <a:endParaRPr lang="en-US" sz="22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99"/>
            <a:ext cx="2133600" cy="282849"/>
          </a:xfrm>
        </p:spPr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 dirty="0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8224" y="4377507"/>
            <a:ext cx="883075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ct val="20000"/>
              </a:spcBef>
            </a:pPr>
            <a:r>
              <a:rPr lang="ar" sz="2200" dirty="0"/>
              <a:t>يتم توصيل </a:t>
            </a:r>
            <a:r>
              <a:rPr lang="ar" sz="2200" b="1" dirty="0"/>
              <a:t>الكهرباء </a:t>
            </a:r>
            <a:r>
              <a:rPr lang="ar" sz="2200" dirty="0">
                <a:solidFill>
                  <a:prstClr val="black"/>
                </a:solidFill>
              </a:rPr>
              <a:t>من الشبكة الرئيسية إلى المبنى لتلبية الاستخدامات داخل المبنى (التدفئة ، التبريد ، التهوية ، الماء الساخن المنزلي ، </a:t>
            </a:r>
            <a:r>
              <a:rPr lang="ar" sz="2200" dirty="0"/>
              <a:t>الإنارة </a:t>
            </a:r>
            <a:r>
              <a:rPr lang="ar" sz="2200" dirty="0">
                <a:solidFill>
                  <a:prstClr val="black"/>
                </a:solidFill>
              </a:rPr>
              <a:t>المدمجة ، </a:t>
            </a:r>
            <a:r>
              <a:rPr lang="ar" sz="2200" dirty="0"/>
              <a:t>الملحقات). " الطاقة التي يتم توصيلها" هي بشكل عام تلك التي يتم قياسها بواسطة المرافق .</a:t>
            </a:r>
            <a:endParaRPr lang="it-IT" sz="2200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798" y="2769136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026" y="2977576"/>
            <a:ext cx="1058647" cy="844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/>
              <a:t>ب</a:t>
            </a:r>
            <a:r>
              <a:rPr lang="ar-JO" sz="2800" dirty="0"/>
              <a:t> . 1 . 3 </a:t>
            </a:r>
            <a:r>
              <a:rPr lang="ar" sz="2800" dirty="0"/>
              <a:t> - </a:t>
            </a:r>
            <a:r>
              <a:rPr lang="ar-JO" sz="2800" dirty="0"/>
              <a:t>استهلاك الطاقة الكهربائية</a:t>
            </a:r>
            <a:endParaRPr lang="en-US" sz="2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D081220-2CDC-2B20-8514-A507B869B049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155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831819" y="915635"/>
            <a:ext cx="4777325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2003"/>
            <a:ext cx="2133600" cy="275997"/>
          </a:xfrm>
        </p:spPr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88214" y="1607096"/>
            <a:ext cx="8854365" cy="48257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Bef>
                <a:spcPts val="0"/>
              </a:spcBef>
              <a:spcAft>
                <a:spcPts val="300"/>
              </a:spcAft>
              <a:buNone/>
            </a:pPr>
            <a:r>
              <a:rPr lang="ar" sz="2400" dirty="0"/>
              <a:t>حدود التقييم هي المبنى.</a:t>
            </a:r>
          </a:p>
          <a:p>
            <a:pPr marL="0" indent="0" algn="r" rtl="1">
              <a:spcBef>
                <a:spcPts val="0"/>
              </a:spcBef>
              <a:spcAft>
                <a:spcPts val="300"/>
              </a:spcAft>
              <a:buNone/>
            </a:pPr>
            <a:endParaRPr lang="en-US" sz="2400" dirty="0"/>
          </a:p>
          <a:p>
            <a:pPr marL="0" indent="0" algn="r" rtl="1">
              <a:spcBef>
                <a:spcPts val="0"/>
              </a:spcBef>
              <a:spcAft>
                <a:spcPts val="300"/>
              </a:spcAft>
              <a:buNone/>
            </a:pPr>
            <a:r>
              <a:rPr lang="ar" sz="2400" dirty="0"/>
              <a:t>نطاق المؤشر الاستخدامات النهائية للطاقة التالية ، والتي يشار إليها أيضًا باسم </a:t>
            </a:r>
            <a:r>
              <a:rPr lang="ar" sz="2400" b="1" dirty="0"/>
              <a:t>خدمات البناء الفنية </a:t>
            </a:r>
            <a:r>
              <a:rPr lang="ar" sz="2400" dirty="0"/>
              <a:t>:</a:t>
            </a:r>
            <a:endParaRPr lang="en-US" sz="2400" dirty="0"/>
          </a:p>
          <a:p>
            <a:pPr algn="r" rtl="1">
              <a:spcBef>
                <a:spcPts val="0"/>
              </a:spcBef>
              <a:spcAft>
                <a:spcPts val="300"/>
              </a:spcAft>
            </a:pPr>
            <a:r>
              <a:rPr lang="ar" sz="2400" dirty="0"/>
              <a:t>تدفئة</a:t>
            </a:r>
          </a:p>
          <a:p>
            <a:pPr algn="r" rtl="1">
              <a:spcBef>
                <a:spcPts val="0"/>
              </a:spcBef>
              <a:spcAft>
                <a:spcPts val="300"/>
              </a:spcAft>
            </a:pPr>
            <a:r>
              <a:rPr lang="ar" sz="2400" dirty="0"/>
              <a:t>تبريد</a:t>
            </a:r>
          </a:p>
          <a:p>
            <a:pPr algn="r" rtl="1">
              <a:spcBef>
                <a:spcPts val="0"/>
              </a:spcBef>
              <a:spcAft>
                <a:spcPts val="300"/>
              </a:spcAft>
            </a:pPr>
            <a:r>
              <a:rPr lang="ar" sz="2400" dirty="0"/>
              <a:t>تنفس</a:t>
            </a:r>
          </a:p>
          <a:p>
            <a:pPr algn="r" rtl="1">
              <a:spcBef>
                <a:spcPts val="0"/>
              </a:spcBef>
              <a:spcAft>
                <a:spcPts val="300"/>
              </a:spcAft>
            </a:pPr>
            <a:r>
              <a:rPr lang="ar" sz="2400" dirty="0"/>
              <a:t>المياه الساخنة المنزلية</a:t>
            </a:r>
            <a:endParaRPr lang="en-US" sz="2400" dirty="0"/>
          </a:p>
          <a:p>
            <a:pPr algn="r" rtl="1">
              <a:spcBef>
                <a:spcPts val="0"/>
              </a:spcBef>
              <a:spcAft>
                <a:spcPts val="300"/>
              </a:spcAft>
            </a:pPr>
            <a:r>
              <a:rPr lang="ar" sz="2400" dirty="0"/>
              <a:t>إضاءة</a:t>
            </a:r>
          </a:p>
          <a:p>
            <a:pPr algn="r" rtl="1">
              <a:spcBef>
                <a:spcPts val="0"/>
              </a:spcBef>
              <a:spcAft>
                <a:spcPts val="300"/>
              </a:spcAft>
            </a:pPr>
            <a:r>
              <a:rPr lang="ar-JO" sz="2400" dirty="0"/>
              <a:t>الاضافات</a:t>
            </a:r>
            <a:endParaRPr lang="it-IT" sz="2400" dirty="0"/>
          </a:p>
          <a:p>
            <a:pPr marL="0" indent="0" algn="r" rtl="1">
              <a:spcBef>
                <a:spcPts val="0"/>
              </a:spcBef>
              <a:spcAft>
                <a:spcPts val="300"/>
              </a:spcAft>
              <a:buNone/>
            </a:pPr>
            <a:r>
              <a:rPr lang="ar" sz="2400" dirty="0"/>
              <a:t>استخدام الطاقة على أنه </a:t>
            </a:r>
            <a:r>
              <a:rPr lang="ar" sz="2400" b="1" dirty="0"/>
              <a:t>استهلاك الطاقة التشغيلي </a:t>
            </a:r>
            <a:r>
              <a:rPr lang="ar" sz="2400" dirty="0"/>
              <a:t>.</a:t>
            </a:r>
            <a:endParaRPr lang="it-IT" sz="2400" strike="sngStrike" dirty="0">
              <a:solidFill>
                <a:srgbClr val="FF0000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–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</a:t>
            </a:r>
            <a:endParaRPr lang="en-US" sz="2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BA435C-3964-A27D-E490-B65C536B0C7A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517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86" y="3535482"/>
            <a:ext cx="474469" cy="478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1530630"/>
            <a:ext cx="8752439" cy="6610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200" dirty="0"/>
              <a:t>استخدام </a:t>
            </a:r>
            <a:r>
              <a:rPr lang="ar" sz="2200" b="1" dirty="0"/>
              <a:t>الكهرباء السنوي الفعلي </a:t>
            </a:r>
            <a:r>
              <a:rPr lang="ar" sz="2200" dirty="0"/>
              <a:t>للمبنى من </a:t>
            </a:r>
            <a:r>
              <a:rPr lang="ar" sz="2200" b="1" dirty="0"/>
              <a:t>فواتير </a:t>
            </a:r>
            <a:r>
              <a:rPr lang="ar" sz="2200" dirty="0"/>
              <a:t>الكهرباء أو </a:t>
            </a:r>
            <a:r>
              <a:rPr lang="ar" sz="2200" b="1" dirty="0"/>
              <a:t>المرافق </a:t>
            </a:r>
            <a:r>
              <a:rPr lang="ar" sz="2200" dirty="0"/>
              <a:t>. نسخة على فترات أطول (على سبيل المثال ، سجلات </a:t>
            </a:r>
            <a:r>
              <a:rPr lang="ar" sz="2200" b="1" dirty="0"/>
              <a:t>3 سنوات </a:t>
            </a:r>
            <a:r>
              <a:rPr lang="ar" sz="2200" dirty="0"/>
              <a:t>).</a:t>
            </a:r>
          </a:p>
          <a:p>
            <a:pPr marL="0" indent="0" algn="r" rtl="1">
              <a:buNone/>
            </a:pPr>
            <a:endParaRPr lang="en-US" sz="2200" dirty="0"/>
          </a:p>
          <a:p>
            <a:pPr marL="0" indent="0" algn="r" rtl="1">
              <a:buNone/>
            </a:pPr>
            <a:endParaRPr lang="en-US" sz="22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497567" y="835051"/>
            <a:ext cx="1838368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3455" y="6568075"/>
            <a:ext cx="2133600" cy="275934"/>
          </a:xfrm>
        </p:spPr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40230" y="2309292"/>
            <a:ext cx="545737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Aft>
                <a:spcPts val="1200"/>
              </a:spcAft>
            </a:pPr>
            <a:r>
              <a:rPr lang="ar" sz="2200" dirty="0"/>
              <a:t>التحدي الرئيسي في أن </a:t>
            </a:r>
            <a:r>
              <a:rPr lang="ar" sz="2200" b="1" dirty="0"/>
              <a:t>تفاصيل الخدمات الفنية </a:t>
            </a:r>
            <a:r>
              <a:rPr lang="ar" sz="2200" dirty="0"/>
              <a:t>المختلفة للمبنى والاستخدامات النهائية الأخرى (مثل أحمال التوصيل) غير واضح.</a:t>
            </a:r>
          </a:p>
          <a:p>
            <a:pPr algn="r" rtl="1">
              <a:spcAft>
                <a:spcPts val="1200"/>
              </a:spcAft>
            </a:pPr>
            <a:r>
              <a:rPr lang="ar" sz="2200" dirty="0"/>
              <a:t>يتم تسهيل إلغاء الفصل بين الاستخدامات النهائية المختلفة بواسطة</a:t>
            </a:r>
            <a:r>
              <a:rPr lang="ar-JO" sz="2200" dirty="0"/>
              <a:t> نظام إدارة الطاقة في المبنى</a:t>
            </a:r>
            <a:r>
              <a:rPr lang="ar" sz="2200" dirty="0"/>
              <a:t> </a:t>
            </a:r>
            <a:r>
              <a:rPr lang="ar" sz="2200" b="1" dirty="0"/>
              <a:t>BEMS </a:t>
            </a:r>
            <a:r>
              <a:rPr lang="ar" sz="2200" dirty="0"/>
              <a:t>، إذا كان متاحًا للمباني قيد التشغيل ، أو </a:t>
            </a:r>
            <a:r>
              <a:rPr lang="ar" sz="2200" b="1" dirty="0"/>
              <a:t>محاكاة</a:t>
            </a:r>
            <a:r>
              <a:rPr lang="ar-JO" sz="2200" b="1" dirty="0"/>
              <a:t> معيارية</a:t>
            </a:r>
            <a:r>
              <a:rPr lang="ar" sz="2200" b="1" dirty="0"/>
              <a:t> </a:t>
            </a:r>
            <a:r>
              <a:rPr lang="ar" sz="2200" dirty="0"/>
              <a:t> .</a:t>
            </a:r>
            <a:endParaRPr lang="en-US" sz="2200" b="1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2336840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708" y="2323069"/>
            <a:ext cx="1402709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405" y="4223982"/>
            <a:ext cx="348620" cy="4467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5335935" y="4223983"/>
            <a:ext cx="2058714" cy="1515048"/>
            <a:chOff x="5243335" y="4223983"/>
            <a:chExt cx="2058714" cy="1515048"/>
          </a:xfrm>
        </p:grpSpPr>
        <p:sp>
          <p:nvSpPr>
            <p:cNvPr id="29" name="Chevron 28"/>
            <p:cNvSpPr/>
            <p:nvPr/>
          </p:nvSpPr>
          <p:spPr>
            <a:xfrm rot="5400000">
              <a:off x="6288750" y="4286101"/>
              <a:ext cx="725714" cy="601477"/>
            </a:xfrm>
            <a:prstGeom prst="chevron">
              <a:avLst/>
            </a:prstGeom>
            <a:solidFill>
              <a:srgbClr val="1A965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243335" y="4969590"/>
              <a:ext cx="2058714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ar" sz="2000" b="1" dirty="0">
                  <a:solidFill>
                    <a:srgbClr val="006600"/>
                  </a:solidFill>
                </a:rPr>
                <a:t>خدمات تقنية</a:t>
              </a:r>
              <a:endParaRPr lang="en-US" sz="2000" b="1" dirty="0">
                <a:solidFill>
                  <a:srgbClr val="006600"/>
                </a:solidFill>
              </a:endParaRPr>
            </a:p>
            <a:p>
              <a:pPr algn="r"/>
              <a:r>
                <a:rPr lang="ar" sz="1200" i="1" dirty="0">
                  <a:solidFill>
                    <a:srgbClr val="006600"/>
                  </a:solidFill>
                </a:rPr>
                <a:t>( تدفئة المكان ، DHW ، التبريد ، الإضاءة ، المواد المساعدة)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162787" y="4486067"/>
              <a:ext cx="9618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b="1" dirty="0"/>
                <a:t>في نطاق</a:t>
              </a:r>
              <a:endParaRPr lang="en-US" b="1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548125" y="3663509"/>
            <a:ext cx="1508932" cy="2394621"/>
            <a:chOff x="7455525" y="3663509"/>
            <a:chExt cx="1508932" cy="2394621"/>
          </a:xfrm>
        </p:grpSpPr>
        <p:sp>
          <p:nvSpPr>
            <p:cNvPr id="39" name="Chevron 38"/>
            <p:cNvSpPr/>
            <p:nvPr/>
          </p:nvSpPr>
          <p:spPr>
            <a:xfrm rot="5400000">
              <a:off x="7745972" y="4286101"/>
              <a:ext cx="725714" cy="601477"/>
            </a:xfrm>
            <a:prstGeom prst="chevron">
              <a:avLst/>
            </a:prstGeom>
            <a:solidFill>
              <a:srgbClr val="FF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455525" y="4980912"/>
              <a:ext cx="1508932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ar" sz="2000" b="1" dirty="0">
                  <a:solidFill>
                    <a:srgbClr val="C00000"/>
                  </a:solidFill>
                </a:rPr>
                <a:t>توصيل الأحمال والطهي </a:t>
              </a:r>
              <a:r>
                <a:rPr lang="ar" sz="2000" b="1" dirty="0" err="1">
                  <a:solidFill>
                    <a:srgbClr val="C00000"/>
                  </a:solidFill>
                </a:rPr>
                <a:t>وما إلى ذلك</a:t>
              </a:r>
              <a:endParaRPr lang="en-US" sz="2000" b="1" dirty="0">
                <a:solidFill>
                  <a:srgbClr val="C00000"/>
                </a:solidFill>
              </a:endParaRPr>
            </a:p>
            <a:p>
              <a:r>
                <a:rPr lang="ar" sz="1200" i="1" dirty="0">
                  <a:solidFill>
                    <a:srgbClr val="C00000"/>
                  </a:solidFill>
                </a:rPr>
                <a:t>(الأجهزة والمعدات المكتبية</a:t>
              </a:r>
              <a:r>
                <a:rPr lang="ar" sz="1200" b="1" i="1" dirty="0">
                  <a:solidFill>
                    <a:srgbClr val="C00000"/>
                  </a:solidFill>
                </a:rPr>
                <a:t> </a:t>
              </a:r>
              <a:r>
                <a:rPr lang="ar" sz="1200" b="1" i="1" dirty="0" err="1">
                  <a:solidFill>
                    <a:srgbClr val="C00000"/>
                  </a:solidFill>
                </a:rPr>
                <a:t>الخ </a:t>
              </a:r>
              <a:r>
                <a:rPr lang="ar" sz="1200" b="1" i="1" dirty="0">
                  <a:solidFill>
                    <a:srgbClr val="C00000"/>
                  </a:solidFill>
                </a:rPr>
                <a:t>)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879492" y="3663509"/>
              <a:ext cx="50847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x</a:t>
              </a:r>
              <a:endParaRPr lang="en-US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645453" y="4448827"/>
              <a:ext cx="97058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ar" b="1" dirty="0"/>
                <a:t>لا</a:t>
              </a:r>
            </a:p>
            <a:p>
              <a:r>
                <a:rPr lang="ar" b="1" dirty="0"/>
                <a:t>في نطاق</a:t>
              </a:r>
              <a:endParaRPr lang="en-US" b="1" dirty="0"/>
            </a:p>
          </p:txBody>
        </p:sp>
      </p:grpSp>
      <p:sp>
        <p:nvSpPr>
          <p:cNvPr id="22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–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CCE060-D1E5-2834-8F95-5657148E8D3C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75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435318" y="5626401"/>
            <a:ext cx="6623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sz="800" dirty="0"/>
              <a:t>المصدر: JRC</a:t>
            </a:r>
            <a:endParaRPr lang="en-US" sz="800" dirty="0"/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1530630"/>
            <a:ext cx="8752439" cy="6610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200" dirty="0"/>
              <a:t>استخدام </a:t>
            </a:r>
            <a:r>
              <a:rPr lang="ar" sz="2200" b="1" dirty="0"/>
              <a:t>الكهرباء السنوي الفعلي </a:t>
            </a:r>
            <a:r>
              <a:rPr lang="ar" sz="2200" dirty="0"/>
              <a:t>للمبنى من </a:t>
            </a:r>
            <a:r>
              <a:rPr lang="ar" sz="2200" b="1" dirty="0"/>
              <a:t>فواتير </a:t>
            </a:r>
            <a:r>
              <a:rPr lang="ar" sz="2200" dirty="0"/>
              <a:t>الكهرباء أو </a:t>
            </a:r>
            <a:r>
              <a:rPr lang="ar" sz="2200" b="1" dirty="0"/>
              <a:t>المرافق </a:t>
            </a:r>
            <a:r>
              <a:rPr lang="ar" sz="2200" dirty="0"/>
              <a:t>. نسخة على فترات أطول (على سبيل المثال ، سجلات </a:t>
            </a:r>
            <a:r>
              <a:rPr lang="ar" sz="2200" b="1" dirty="0"/>
              <a:t>3 سنوات </a:t>
            </a:r>
            <a:r>
              <a:rPr lang="ar" sz="2200" dirty="0"/>
              <a:t>).</a:t>
            </a:r>
          </a:p>
          <a:p>
            <a:pPr marL="0" indent="0" algn="r" rtl="1">
              <a:buNone/>
            </a:pPr>
            <a:endParaRPr lang="en-US" sz="2200" dirty="0"/>
          </a:p>
          <a:p>
            <a:pPr marL="0" indent="0" algn="r" rtl="1">
              <a:buNone/>
            </a:pPr>
            <a:endParaRPr lang="en-US" sz="22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404248" y="731837"/>
            <a:ext cx="2437426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61870"/>
          </a:xfrm>
        </p:spPr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40230" y="2309292"/>
            <a:ext cx="84037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Aft>
                <a:spcPts val="1200"/>
              </a:spcAft>
            </a:pPr>
            <a:r>
              <a:rPr lang="ar" sz="2000" dirty="0"/>
              <a:t>تشمل فواتير المرافق </a:t>
            </a:r>
            <a:r>
              <a:rPr lang="ar" sz="2000" b="1" dirty="0"/>
              <a:t>إجمالي الطلب على الكهرباء </a:t>
            </a:r>
            <a:r>
              <a:rPr lang="ar" sz="2000" dirty="0"/>
              <a:t>للخدمات الفنية للمبنى ( </a:t>
            </a:r>
            <a:r>
              <a:rPr lang="ar" sz="2000" i="1" dirty="0"/>
              <a:t>في النطاق هنا </a:t>
            </a:r>
            <a:r>
              <a:rPr lang="ar" sz="2000" dirty="0"/>
              <a:t>) وأحمال التوصيل والطهي </a:t>
            </a:r>
            <a:r>
              <a:rPr lang="ar" sz="2000" dirty="0" err="1"/>
              <a:t>وما إلى ذلك </a:t>
            </a:r>
            <a:r>
              <a:rPr lang="ar" sz="2000" dirty="0"/>
              <a:t>( </a:t>
            </a:r>
            <a:r>
              <a:rPr lang="ar" sz="2000" i="1" dirty="0"/>
              <a:t>ليس ضمن النطاق هنا </a:t>
            </a:r>
            <a:r>
              <a:rPr lang="ar" sz="2000" dirty="0"/>
              <a:t>).</a:t>
            </a:r>
          </a:p>
          <a:p>
            <a:pPr algn="r" rtl="1">
              <a:spcAft>
                <a:spcPts val="1200"/>
              </a:spcAft>
            </a:pPr>
            <a:r>
              <a:rPr lang="ar" sz="2000" b="1" dirty="0"/>
              <a:t>قم بإلغاء الفصل بين الطلب على الكهرباء </a:t>
            </a:r>
            <a:r>
              <a:rPr lang="ar" sz="2000" dirty="0"/>
              <a:t>للاستخدامات النهائية المختلفة باستخدام محاكاة البناء المُعايرة أو استخدام نتائج </a:t>
            </a:r>
            <a:r>
              <a:rPr lang="ar" sz="2000" b="1" dirty="0"/>
              <a:t>المسح </a:t>
            </a:r>
            <a:r>
              <a:rPr lang="ar" sz="2000" dirty="0"/>
              <a:t>من تدقيق الطاقة.</a:t>
            </a:r>
            <a:endParaRPr lang="en-US" sz="2000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2336840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84" y="3062502"/>
            <a:ext cx="474469" cy="478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4772226" y="3904254"/>
            <a:ext cx="2595448" cy="2513450"/>
            <a:chOff x="4721392" y="3666758"/>
            <a:chExt cx="2595448" cy="2513450"/>
          </a:xfrm>
        </p:grpSpPr>
        <p:grpSp>
          <p:nvGrpSpPr>
            <p:cNvPr id="35" name="Group 34"/>
            <p:cNvGrpSpPr/>
            <p:nvPr/>
          </p:nvGrpSpPr>
          <p:grpSpPr>
            <a:xfrm>
              <a:off x="4721392" y="3981573"/>
              <a:ext cx="2431160" cy="2198635"/>
              <a:chOff x="4721392" y="3912298"/>
              <a:chExt cx="2431160" cy="2198635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4721392" y="3912298"/>
                <a:ext cx="2374724" cy="2197326"/>
                <a:chOff x="4721392" y="3912298"/>
                <a:chExt cx="2374724" cy="2197326"/>
              </a:xfrm>
            </p:grpSpPr>
            <p:pic>
              <p:nvPicPr>
                <p:cNvPr id="4099" name="Picture 3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21392" y="3912298"/>
                  <a:ext cx="2374724" cy="21973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7" name="Picture 39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80154" y="4931152"/>
                  <a:ext cx="457200" cy="304800"/>
                </a:xfrm>
                <a:prstGeom prst="roundRect">
                  <a:avLst>
                    <a:gd name="adj" fmla="val 16667"/>
                  </a:avLst>
                </a:prstGeom>
                <a:ln>
                  <a:noFill/>
                </a:ln>
                <a:effectLst>
                  <a:outerShdw blurRad="76200" dist="38100" dir="7800000" algn="tl" rotWithShape="0">
                    <a:srgbClr val="000000">
                      <a:alpha val="40000"/>
                    </a:srgbClr>
                  </a:outerShdw>
                </a:effectLst>
                <a:scene3d>
                  <a:camera prst="orthographicFront"/>
                  <a:lightRig rig="contrasting" dir="t">
                    <a:rot lat="0" lon="0" rev="4200000"/>
                  </a:lightRig>
                </a:scene3d>
                <a:sp3d prstMaterial="plastic">
                  <a:bevelT w="381000" h="114300" prst="relaxedInset"/>
                  <a:contourClr>
                    <a:srgbClr val="969696"/>
                  </a:contourClr>
                </a:sp3d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55" name="TextBox 54"/>
              <p:cNvSpPr txBox="1"/>
              <p:nvPr/>
            </p:nvSpPr>
            <p:spPr>
              <a:xfrm>
                <a:off x="6259359" y="5895489"/>
                <a:ext cx="8931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ar" sz="800" dirty="0"/>
                  <a:t>المصدر: يوروستات</a:t>
                </a:r>
                <a:endParaRPr lang="en-US" sz="800" dirty="0"/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5995709" y="3666758"/>
              <a:ext cx="13211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b="1" dirty="0"/>
                <a:t>تجاري</a:t>
              </a:r>
              <a:endParaRPr lang="en-US" b="1" dirty="0"/>
            </a:p>
          </p:txBody>
        </p:sp>
      </p:grpSp>
      <p:sp>
        <p:nvSpPr>
          <p:cNvPr id="2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1.3 – </a:t>
            </a:r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استهلاك 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الطاقة الكهربائية </a:t>
            </a:r>
            <a:endParaRPr lang="en-US" sz="2200" dirty="0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412" y="3710735"/>
            <a:ext cx="643099" cy="65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CB7D445-8593-2AB1-524C-5FA8BAE0C1BB}"/>
              </a:ext>
            </a:extLst>
          </p:cNvPr>
          <p:cNvSpPr/>
          <p:nvPr/>
        </p:nvSpPr>
        <p:spPr>
          <a:xfrm>
            <a:off x="2230016" y="590178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00AF7F-3F4E-1BA2-6144-FD6CD3D8D5A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5" t="28351" r="23951" b="20076"/>
          <a:stretch/>
        </p:blipFill>
        <p:spPr bwMode="auto">
          <a:xfrm>
            <a:off x="583081" y="3803640"/>
            <a:ext cx="3438413" cy="20343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D04BA7-0312-9FB6-5200-6707D9930A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004" y="4668731"/>
            <a:ext cx="456565" cy="3041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41">
            <a:extLst>
              <a:ext uri="{FF2B5EF4-FFF2-40B4-BE49-F238E27FC236}">
                <a16:creationId xmlns:a16="http://schemas.microsoft.com/office/drawing/2014/main" id="{C7F62349-2DE9-C60D-8572-9664D74326A0}"/>
              </a:ext>
            </a:extLst>
          </p:cNvPr>
          <p:cNvSpPr txBox="1"/>
          <p:nvPr/>
        </p:nvSpPr>
        <p:spPr>
          <a:xfrm>
            <a:off x="1874550" y="3561341"/>
            <a:ext cx="598805" cy="476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سكني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733424-91D3-B9A5-A352-9765BF842A07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47" t="24573" r="11540" b="57380"/>
          <a:stretch/>
        </p:blipFill>
        <p:spPr bwMode="auto">
          <a:xfrm>
            <a:off x="7238757" y="3898213"/>
            <a:ext cx="2095016" cy="10563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2FDF884-3A76-8B62-1383-4F1E6182063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73" t="46976" r="18512" b="35822"/>
          <a:stretch/>
        </p:blipFill>
        <p:spPr bwMode="auto">
          <a:xfrm>
            <a:off x="7238757" y="4972896"/>
            <a:ext cx="2095016" cy="11542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8930596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6" ma:contentTypeDescription="Crea un document nou" ma:contentTypeScope="" ma:versionID="30e7e55cd5aad4baac1ee7b54ee079a8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305f7cb2558837c1b9b87336b8cae858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7C1A740-DCD4-4BE3-9AD4-BB411411A182}"/>
</file>

<file path=customXml/itemProps2.xml><?xml version="1.0" encoding="utf-8"?>
<ds:datastoreItem xmlns:ds="http://schemas.openxmlformats.org/officeDocument/2006/customXml" ds:itemID="{CA0A6446-A53A-42CA-827E-33F36ED8696C}"/>
</file>

<file path=customXml/itemProps3.xml><?xml version="1.0" encoding="utf-8"?>
<ds:datastoreItem xmlns:ds="http://schemas.openxmlformats.org/officeDocument/2006/customXml" ds:itemID="{04043609-C666-4F30-8B41-B2E6653AA708}"/>
</file>

<file path=docProps/app.xml><?xml version="1.0" encoding="utf-8"?>
<Properties xmlns="http://schemas.openxmlformats.org/officeDocument/2006/extended-properties" xmlns:vt="http://schemas.openxmlformats.org/officeDocument/2006/docPropsVTypes">
  <TotalTime>17475</TotalTime>
  <Words>1913</Words>
  <Application>Microsoft Office PowerPoint</Application>
  <PresentationFormat>On-screen Show (4:3)</PresentationFormat>
  <Paragraphs>321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Arial Narrow</vt:lpstr>
      <vt:lpstr>Calibri</vt:lpstr>
      <vt:lpstr>Cambria Math</vt:lpstr>
      <vt:lpstr>Courier New</vt:lpstr>
      <vt:lpstr>Wingdings</vt:lpstr>
      <vt:lpstr>Larissa</vt:lpstr>
      <vt:lpstr>PowerPoint Presentation</vt:lpstr>
      <vt:lpstr>ب . 1 . 3  - استهلاك الطاقة الكهربائية</vt:lpstr>
      <vt:lpstr>ب . 1 . 3  - استهلاك الطاقة الكهربائية</vt:lpstr>
      <vt:lpstr>ب . 1 . 3  - استهلاك الطاقة الكهربائية</vt:lpstr>
      <vt:lpstr>ب . 1 . 3  - استهلاك الطاقة الكهربائية</vt:lpstr>
      <vt:lpstr>ب . 1 . 3  - استهلاك الطاقة الكهربائية</vt:lpstr>
      <vt:lpstr>ب 1.3 – استهلاك الطاقة الكهربائية</vt:lpstr>
      <vt:lpstr>ب 1.3 – استهلاك الطاقة الكهربائية </vt:lpstr>
      <vt:lpstr>ب 1.3 – استهلاك الطاقة الكهربائية </vt:lpstr>
      <vt:lpstr>ب 1.3 - استهلاك الطاقة الكهربائية </vt:lpstr>
      <vt:lpstr>ب 1.3 - استهلاك الطاقة الكهربائية </vt:lpstr>
      <vt:lpstr>ب 1.3 - استهلاك الطاقة الكهربائية </vt:lpstr>
      <vt:lpstr>ب 1.3 - استهلاك الطاقة الكهربائية </vt:lpstr>
      <vt:lpstr>ب 1.3 - استهلاك الطاقة الكهربائية </vt:lpstr>
      <vt:lpstr>ب 1.3 - استهلاك الطاقة الكهربائية </vt:lpstr>
      <vt:lpstr>ب 1.3 - استهلاك الطاقة الكهربائية </vt:lpstr>
      <vt:lpstr>ب 1.3 - استهلاك الطاقة الكهربائية </vt:lpstr>
      <vt:lpstr>ب 1.3 - استهلاك الطاقة الكهربائية </vt:lpstr>
      <vt:lpstr>ب 1.3 - استهلاك الطاقة الكهربائية </vt:lpstr>
      <vt:lpstr>ب 1.3 - استهلاك الطاقة الكهربائية </vt:lpstr>
      <vt:lpstr>ب 1.3 - استهلاك الطاقة الكهربائية </vt:lpstr>
      <vt:lpstr>ب 1.3 - استهلاك الطاقة الكهربائية </vt:lpstr>
      <vt:lpstr>ب 1.3 - استهلاك الطاقة الكهربائية </vt:lpstr>
      <vt:lpstr>ب 1.3 - استهلاك الطاقة الكهربائية </vt:lpstr>
      <vt:lpstr>ب 1.3 - استهلاك الطاقة الكهربائية </vt:lpstr>
      <vt:lpstr>ب 1.3 - استهلاك الطاقة الكهربائية </vt:lpstr>
      <vt:lpstr>ب 1.3 - استهلاك الطاقة الكهربائية </vt:lpstr>
      <vt:lpstr>ب 1.3 - استهلاك الطاقة الكهربائية </vt:lpstr>
      <vt:lpstr>ب 1.3 - استهلاك الطاقة الكهربائية </vt:lpstr>
      <vt:lpstr>ب 1.3 - استهلاك الطاقة الكهربائية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305</cp:revision>
  <dcterms:created xsi:type="dcterms:W3CDTF">2017-01-09T10:20:00Z</dcterms:created>
  <dcterms:modified xsi:type="dcterms:W3CDTF">2023-03-31T02:23:09Z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